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12192000" cy="6858000"/>
  <p:embeddedFontLst>
    <p:embeddedFont>
      <p:font typeface="Arimo"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frD56eKTxSZdplC5iu64uVNy9G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A51150-EFC0-4289-B137-24DF76FEC8C4}">
  <a:tblStyle styleId="{98A51150-EFC0-4289-B137-24DF76FEC8C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16284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44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557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399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295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2915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34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21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6: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7425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909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162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67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182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026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936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578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371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150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211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552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18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81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78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0903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54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3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662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5786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481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3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285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517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3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20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650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71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3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821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710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4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3484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4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916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4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06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89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33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51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57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697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20"/>
        <p:cNvGrpSpPr/>
        <p:nvPr/>
      </p:nvGrpSpPr>
      <p:grpSpPr>
        <a:xfrm>
          <a:off x="0" y="0"/>
          <a:ext cx="0" cy="0"/>
          <a:chOff x="0" y="0"/>
          <a:chExt cx="0" cy="0"/>
        </a:xfrm>
      </p:grpSpPr>
      <p:sp>
        <p:nvSpPr>
          <p:cNvPr id="21" name="Google Shape;21;p44"/>
          <p:cNvSpPr/>
          <p:nvPr/>
        </p:nvSpPr>
        <p:spPr>
          <a:xfrm>
            <a:off x="0" y="0"/>
            <a:ext cx="706437" cy="685456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44"/>
          <p:cNvSpPr/>
          <p:nvPr/>
        </p:nvSpPr>
        <p:spPr>
          <a:xfrm>
            <a:off x="1574291" y="3537203"/>
            <a:ext cx="3049905" cy="196850"/>
          </a:xfrm>
          <a:custGeom>
            <a:avLst/>
            <a:gdLst/>
            <a:ahLst/>
            <a:cxnLst/>
            <a:rect l="l" t="t" r="r" b="b"/>
            <a:pathLst>
              <a:path w="3049904" h="196850" extrusionOk="0">
                <a:moveTo>
                  <a:pt x="3049524" y="0"/>
                </a:moveTo>
                <a:lnTo>
                  <a:pt x="0" y="0"/>
                </a:lnTo>
                <a:lnTo>
                  <a:pt x="0" y="196596"/>
                </a:lnTo>
                <a:lnTo>
                  <a:pt x="3049524" y="196596"/>
                </a:lnTo>
                <a:lnTo>
                  <a:pt x="3049524"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44"/>
          <p:cNvSpPr/>
          <p:nvPr/>
        </p:nvSpPr>
        <p:spPr>
          <a:xfrm>
            <a:off x="1565147" y="3774947"/>
            <a:ext cx="9160002" cy="2125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4"/>
          <p:cNvSpPr/>
          <p:nvPr/>
        </p:nvSpPr>
        <p:spPr>
          <a:xfrm>
            <a:off x="4623815" y="3537203"/>
            <a:ext cx="3048000" cy="196850"/>
          </a:xfrm>
          <a:custGeom>
            <a:avLst/>
            <a:gdLst/>
            <a:ahLst/>
            <a:cxnLst/>
            <a:rect l="l" t="t" r="r" b="b"/>
            <a:pathLst>
              <a:path w="3048000" h="196850" extrusionOk="0">
                <a:moveTo>
                  <a:pt x="3047999" y="0"/>
                </a:moveTo>
                <a:lnTo>
                  <a:pt x="0" y="0"/>
                </a:lnTo>
                <a:lnTo>
                  <a:pt x="0" y="196596"/>
                </a:lnTo>
                <a:lnTo>
                  <a:pt x="3047999" y="196596"/>
                </a:lnTo>
                <a:lnTo>
                  <a:pt x="3047999" y="0"/>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44"/>
          <p:cNvSpPr/>
          <p:nvPr/>
        </p:nvSpPr>
        <p:spPr>
          <a:xfrm>
            <a:off x="7670291" y="3537203"/>
            <a:ext cx="3048000" cy="196850"/>
          </a:xfrm>
          <a:custGeom>
            <a:avLst/>
            <a:gdLst/>
            <a:ahLst/>
            <a:cxnLst/>
            <a:rect l="l" t="t" r="r" b="b"/>
            <a:pathLst>
              <a:path w="3048000" h="196850" extrusionOk="0">
                <a:moveTo>
                  <a:pt x="3048000" y="0"/>
                </a:moveTo>
                <a:lnTo>
                  <a:pt x="0" y="0"/>
                </a:lnTo>
                <a:lnTo>
                  <a:pt x="0" y="196596"/>
                </a:lnTo>
                <a:lnTo>
                  <a:pt x="3048000" y="196596"/>
                </a:lnTo>
                <a:lnTo>
                  <a:pt x="3048000"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44"/>
          <p:cNvSpPr txBox="1">
            <a:spLocks noGrp="1"/>
          </p:cNvSpPr>
          <p:nvPr>
            <p:ph type="ctrTitle"/>
          </p:nvPr>
        </p:nvSpPr>
        <p:spPr>
          <a:xfrm>
            <a:off x="1393190" y="1501597"/>
            <a:ext cx="9405619" cy="1712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400" b="1" i="0">
                <a:solidFill>
                  <a:srgbClr val="6F2F9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4"/>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31"/>
        <p:cNvGrpSpPr/>
        <p:nvPr/>
      </p:nvGrpSpPr>
      <p:grpSpPr>
        <a:xfrm>
          <a:off x="0" y="0"/>
          <a:ext cx="0" cy="0"/>
          <a:chOff x="0" y="0"/>
          <a:chExt cx="0" cy="0"/>
        </a:xfrm>
      </p:grpSpPr>
      <p:sp>
        <p:nvSpPr>
          <p:cNvPr id="32" name="Google Shape;32;p45"/>
          <p:cNvSpPr/>
          <p:nvPr/>
        </p:nvSpPr>
        <p:spPr>
          <a:xfrm>
            <a:off x="0" y="0"/>
            <a:ext cx="706437" cy="685456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45"/>
          <p:cNvSpPr/>
          <p:nvPr/>
        </p:nvSpPr>
        <p:spPr>
          <a:xfrm>
            <a:off x="0" y="4571999"/>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45"/>
          <p:cNvSpPr/>
          <p:nvPr/>
        </p:nvSpPr>
        <p:spPr>
          <a:xfrm>
            <a:off x="0" y="228600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45"/>
          <p:cNvSpPr/>
          <p:nvPr/>
        </p:nvSpPr>
        <p:spPr>
          <a:xfrm>
            <a:off x="0" y="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45"/>
          <p:cNvSpPr/>
          <p:nvPr/>
        </p:nvSpPr>
        <p:spPr>
          <a:xfrm>
            <a:off x="568451" y="0"/>
            <a:ext cx="147828"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45"/>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45"/>
          <p:cNvSpPr txBox="1">
            <a:spLocks noGrp="1"/>
          </p:cNvSpPr>
          <p:nvPr>
            <p:ph type="title"/>
          </p:nvPr>
        </p:nvSpPr>
        <p:spPr>
          <a:xfrm>
            <a:off x="604647" y="640207"/>
            <a:ext cx="10982705"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FF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5"/>
          <p:cNvSpPr txBox="1">
            <a:spLocks noGrp="1"/>
          </p:cNvSpPr>
          <p:nvPr>
            <p:ph type="body" idx="1"/>
          </p:nvPr>
        </p:nvSpPr>
        <p:spPr>
          <a:xfrm>
            <a:off x="1136637" y="1270000"/>
            <a:ext cx="10630535" cy="150177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4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
        <p:cNvGrpSpPr/>
        <p:nvPr/>
      </p:nvGrpSpPr>
      <p:grpSpPr>
        <a:xfrm>
          <a:off x="0" y="0"/>
          <a:ext cx="0" cy="0"/>
          <a:chOff x="0" y="0"/>
          <a:chExt cx="0" cy="0"/>
        </a:xfrm>
      </p:grpSpPr>
      <p:sp>
        <p:nvSpPr>
          <p:cNvPr id="44" name="Google Shape;44;p4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47"/>
        <p:cNvGrpSpPr/>
        <p:nvPr/>
      </p:nvGrpSpPr>
      <p:grpSpPr>
        <a:xfrm>
          <a:off x="0" y="0"/>
          <a:ext cx="0" cy="0"/>
          <a:chOff x="0" y="0"/>
          <a:chExt cx="0" cy="0"/>
        </a:xfrm>
      </p:grpSpPr>
      <p:sp>
        <p:nvSpPr>
          <p:cNvPr id="48" name="Google Shape;48;p47"/>
          <p:cNvSpPr/>
          <p:nvPr/>
        </p:nvSpPr>
        <p:spPr>
          <a:xfrm>
            <a:off x="0" y="0"/>
            <a:ext cx="706437" cy="685456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47"/>
          <p:cNvSpPr/>
          <p:nvPr/>
        </p:nvSpPr>
        <p:spPr>
          <a:xfrm>
            <a:off x="0" y="4571999"/>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47"/>
          <p:cNvSpPr/>
          <p:nvPr/>
        </p:nvSpPr>
        <p:spPr>
          <a:xfrm>
            <a:off x="0" y="228600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47"/>
          <p:cNvSpPr/>
          <p:nvPr/>
        </p:nvSpPr>
        <p:spPr>
          <a:xfrm>
            <a:off x="0" y="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47"/>
          <p:cNvSpPr/>
          <p:nvPr/>
        </p:nvSpPr>
        <p:spPr>
          <a:xfrm>
            <a:off x="568451" y="0"/>
            <a:ext cx="147828"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47"/>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47"/>
          <p:cNvSpPr txBox="1">
            <a:spLocks noGrp="1"/>
          </p:cNvSpPr>
          <p:nvPr>
            <p:ph type="title"/>
          </p:nvPr>
        </p:nvSpPr>
        <p:spPr>
          <a:xfrm>
            <a:off x="604647" y="640207"/>
            <a:ext cx="10982705"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FF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58"/>
        <p:cNvGrpSpPr/>
        <p:nvPr/>
      </p:nvGrpSpPr>
      <p:grpSpPr>
        <a:xfrm>
          <a:off x="0" y="0"/>
          <a:ext cx="0" cy="0"/>
          <a:chOff x="0" y="0"/>
          <a:chExt cx="0" cy="0"/>
        </a:xfrm>
      </p:grpSpPr>
      <p:sp>
        <p:nvSpPr>
          <p:cNvPr id="59" name="Google Shape;59;p48"/>
          <p:cNvSpPr/>
          <p:nvPr/>
        </p:nvSpPr>
        <p:spPr>
          <a:xfrm>
            <a:off x="0" y="0"/>
            <a:ext cx="706437" cy="685456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48"/>
          <p:cNvSpPr/>
          <p:nvPr/>
        </p:nvSpPr>
        <p:spPr>
          <a:xfrm>
            <a:off x="0" y="4571999"/>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48"/>
          <p:cNvSpPr/>
          <p:nvPr/>
        </p:nvSpPr>
        <p:spPr>
          <a:xfrm>
            <a:off x="0" y="228600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48"/>
          <p:cNvSpPr/>
          <p:nvPr/>
        </p:nvSpPr>
        <p:spPr>
          <a:xfrm>
            <a:off x="0" y="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48"/>
          <p:cNvSpPr/>
          <p:nvPr/>
        </p:nvSpPr>
        <p:spPr>
          <a:xfrm>
            <a:off x="568451" y="0"/>
            <a:ext cx="147828" cy="6857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48"/>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48"/>
          <p:cNvSpPr/>
          <p:nvPr/>
        </p:nvSpPr>
        <p:spPr>
          <a:xfrm>
            <a:off x="838200" y="1690116"/>
            <a:ext cx="10515600" cy="0"/>
          </a:xfrm>
          <a:custGeom>
            <a:avLst/>
            <a:gdLst/>
            <a:ahLst/>
            <a:cxnLst/>
            <a:rect l="l" t="t" r="r" b="b"/>
            <a:pathLst>
              <a:path w="10515600" h="120000" extrusionOk="0">
                <a:moveTo>
                  <a:pt x="0" y="0"/>
                </a:moveTo>
                <a:lnTo>
                  <a:pt x="10515600" y="0"/>
                </a:lnTo>
              </a:path>
            </a:pathLst>
          </a:custGeom>
          <a:noFill/>
          <a:ln w="57900" cap="flat" cmpd="sng">
            <a:solidFill>
              <a:srgbClr val="00AF5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48"/>
          <p:cNvSpPr txBox="1">
            <a:spLocks noGrp="1"/>
          </p:cNvSpPr>
          <p:nvPr>
            <p:ph type="title"/>
          </p:nvPr>
        </p:nvSpPr>
        <p:spPr>
          <a:xfrm>
            <a:off x="604647" y="640207"/>
            <a:ext cx="10982705"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0">
                <a:solidFill>
                  <a:srgbClr val="FF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8"/>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8" name="Google Shape;68;p48"/>
          <p:cNvSpPr txBox="1">
            <a:spLocks noGrp="1"/>
          </p:cNvSpPr>
          <p:nvPr>
            <p:ph type="body" idx="2"/>
          </p:nvPr>
        </p:nvSpPr>
        <p:spPr>
          <a:xfrm>
            <a:off x="6251575" y="1802100"/>
            <a:ext cx="4004309" cy="40493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1" i="0">
                <a:solidFill>
                  <a:srgbClr val="00AF50"/>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4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p:nvPr/>
        </p:nvSpPr>
        <p:spPr>
          <a:xfrm>
            <a:off x="0" y="0"/>
            <a:ext cx="706437" cy="685456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43"/>
          <p:cNvSpPr/>
          <p:nvPr/>
        </p:nvSpPr>
        <p:spPr>
          <a:xfrm>
            <a:off x="0" y="4571999"/>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6FAC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43"/>
          <p:cNvSpPr/>
          <p:nvPr/>
        </p:nvSpPr>
        <p:spPr>
          <a:xfrm>
            <a:off x="0" y="228600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FFC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43"/>
          <p:cNvSpPr/>
          <p:nvPr/>
        </p:nvSpPr>
        <p:spPr>
          <a:xfrm>
            <a:off x="0" y="0"/>
            <a:ext cx="571500" cy="2286000"/>
          </a:xfrm>
          <a:custGeom>
            <a:avLst/>
            <a:gdLst/>
            <a:ahLst/>
            <a:cxnLst/>
            <a:rect l="l" t="t" r="r" b="b"/>
            <a:pathLst>
              <a:path w="571500" h="2286000" extrusionOk="0">
                <a:moveTo>
                  <a:pt x="571500" y="0"/>
                </a:moveTo>
                <a:lnTo>
                  <a:pt x="0" y="0"/>
                </a:lnTo>
                <a:lnTo>
                  <a:pt x="0" y="2286000"/>
                </a:lnTo>
                <a:lnTo>
                  <a:pt x="571500" y="2286000"/>
                </a:lnTo>
                <a:lnTo>
                  <a:pt x="571500" y="0"/>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43"/>
          <p:cNvSpPr/>
          <p:nvPr/>
        </p:nvSpPr>
        <p:spPr>
          <a:xfrm>
            <a:off x="568451" y="0"/>
            <a:ext cx="147828"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43"/>
          <p:cNvSpPr txBox="1">
            <a:spLocks noGrp="1"/>
          </p:cNvSpPr>
          <p:nvPr>
            <p:ph type="title"/>
          </p:nvPr>
        </p:nvSpPr>
        <p:spPr>
          <a:xfrm>
            <a:off x="604647" y="640207"/>
            <a:ext cx="10982705" cy="3911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1" i="0" u="none" strike="noStrike" cap="none">
                <a:solidFill>
                  <a:srgbClr val="FF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43"/>
          <p:cNvSpPr txBox="1">
            <a:spLocks noGrp="1"/>
          </p:cNvSpPr>
          <p:nvPr>
            <p:ph type="body" idx="1"/>
          </p:nvPr>
        </p:nvSpPr>
        <p:spPr>
          <a:xfrm>
            <a:off x="1136637" y="1270000"/>
            <a:ext cx="10630535" cy="150177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7" name="Google Shape;17;p4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4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4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8" Type="http://schemas.openxmlformats.org/officeDocument/2006/relationships/image" Target="../media/image18.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tevidyalay.com/tag/memory-management-in-o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p:nvPr>
        </p:nvSpPr>
        <p:spPr>
          <a:xfrm>
            <a:off x="1393190" y="1501597"/>
            <a:ext cx="9405619" cy="897682"/>
          </a:xfrm>
          <a:prstGeom prst="rect">
            <a:avLst/>
          </a:prstGeom>
          <a:noFill/>
          <a:ln>
            <a:noFill/>
          </a:ln>
        </p:spPr>
        <p:txBody>
          <a:bodyPr spcFirstLastPara="1" wrap="square" lIns="0" tIns="12700" rIns="0" bIns="0" anchor="t" anchorCtr="0">
            <a:spAutoFit/>
          </a:bodyPr>
          <a:lstStyle/>
          <a:p>
            <a:pPr marL="278130" lvl="0" indent="0" algn="ctr" rtl="0">
              <a:lnSpc>
                <a:spcPct val="117627"/>
              </a:lnSpc>
              <a:spcBef>
                <a:spcPts val="0"/>
              </a:spcBef>
              <a:spcAft>
                <a:spcPts val="0"/>
              </a:spcAft>
              <a:buNone/>
            </a:pPr>
            <a:r>
              <a:rPr lang="en-US" sz="5900">
                <a:solidFill>
                  <a:srgbClr val="FF0000"/>
                </a:solidFill>
                <a:latin typeface="Arial"/>
                <a:ea typeface="Arial"/>
                <a:cs typeface="Arial"/>
                <a:sym typeface="Arial"/>
              </a:rPr>
              <a:t>MEMORY MANAGEMENT</a:t>
            </a:r>
            <a:endParaRPr sz="59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10"/>
          <p:cNvGrpSpPr/>
          <p:nvPr/>
        </p:nvGrpSpPr>
        <p:grpSpPr>
          <a:xfrm>
            <a:off x="0" y="0"/>
            <a:ext cx="12192000" cy="6858000"/>
            <a:chOff x="0" y="0"/>
            <a:chExt cx="12192000" cy="6858000"/>
          </a:xfrm>
        </p:grpSpPr>
        <p:sp>
          <p:nvSpPr>
            <p:cNvPr id="142" name="Google Shape;142;p10"/>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0"/>
            <p:cNvSpPr/>
            <p:nvPr/>
          </p:nvSpPr>
          <p:spPr>
            <a:xfrm>
              <a:off x="0" y="6675119"/>
              <a:ext cx="12192000" cy="182880"/>
            </a:xfrm>
            <a:custGeom>
              <a:avLst/>
              <a:gdLst/>
              <a:ahLst/>
              <a:cxnLst/>
              <a:rect l="l" t="t" r="r" b="b"/>
              <a:pathLst>
                <a:path w="12192000" h="182879" extrusionOk="0">
                  <a:moveTo>
                    <a:pt x="792480" y="0"/>
                  </a:moveTo>
                  <a:lnTo>
                    <a:pt x="0" y="0"/>
                  </a:lnTo>
                  <a:lnTo>
                    <a:pt x="0" y="182880"/>
                  </a:lnTo>
                  <a:lnTo>
                    <a:pt x="792480" y="182880"/>
                  </a:lnTo>
                  <a:lnTo>
                    <a:pt x="792480" y="0"/>
                  </a:lnTo>
                  <a:close/>
                </a:path>
                <a:path w="12192000" h="182879" extrusionOk="0">
                  <a:moveTo>
                    <a:pt x="12192000" y="0"/>
                  </a:moveTo>
                  <a:lnTo>
                    <a:pt x="11381232" y="0"/>
                  </a:lnTo>
                  <a:lnTo>
                    <a:pt x="11381232" y="182880"/>
                  </a:lnTo>
                  <a:lnTo>
                    <a:pt x="12192000" y="182880"/>
                  </a:lnTo>
                  <a:lnTo>
                    <a:pt x="12192000" y="0"/>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p:nvPr/>
        </p:nvSpPr>
        <p:spPr>
          <a:xfrm>
            <a:off x="666642" y="-228600"/>
            <a:ext cx="11542775"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2"/>
          <p:cNvSpPr txBox="1"/>
          <p:nvPr/>
        </p:nvSpPr>
        <p:spPr>
          <a:xfrm>
            <a:off x="916939" y="1808733"/>
            <a:ext cx="4954905" cy="3268979"/>
          </a:xfrm>
          <a:prstGeom prst="rect">
            <a:avLst/>
          </a:prstGeom>
          <a:noFill/>
          <a:ln>
            <a:noFill/>
          </a:ln>
        </p:spPr>
        <p:txBody>
          <a:bodyPr spcFirstLastPara="1" wrap="square" lIns="0" tIns="54600" rIns="0" bIns="0" anchor="t" anchorCtr="0">
            <a:spAutoFit/>
          </a:bodyPr>
          <a:lstStyle/>
          <a:p>
            <a:pPr marL="241300" marR="150495" lvl="0" indent="-228600" algn="l" rtl="0">
              <a:lnSpc>
                <a:spcPct val="90000"/>
              </a:lnSpc>
              <a:spcBef>
                <a:spcPts val="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A pair of </a:t>
            </a:r>
            <a:r>
              <a:rPr lang="en-US" sz="2800" b="1">
                <a:solidFill>
                  <a:srgbClr val="3366FF"/>
                </a:solidFill>
                <a:latin typeface="Arial"/>
                <a:ea typeface="Arial"/>
                <a:cs typeface="Arial"/>
                <a:sym typeface="Arial"/>
              </a:rPr>
              <a:t>base </a:t>
            </a:r>
            <a:r>
              <a:rPr lang="en-US" sz="2800">
                <a:solidFill>
                  <a:schemeClr val="dk1"/>
                </a:solidFill>
                <a:latin typeface="Arial"/>
                <a:ea typeface="Arial"/>
                <a:cs typeface="Arial"/>
                <a:sym typeface="Arial"/>
              </a:rPr>
              <a:t>and </a:t>
            </a:r>
            <a:r>
              <a:rPr lang="en-US" sz="2800" b="1">
                <a:solidFill>
                  <a:srgbClr val="3366FF"/>
                </a:solidFill>
                <a:latin typeface="Arial"/>
                <a:ea typeface="Arial"/>
                <a:cs typeface="Arial"/>
                <a:sym typeface="Arial"/>
              </a:rPr>
              <a:t>limit  registers </a:t>
            </a:r>
            <a:r>
              <a:rPr lang="en-US" sz="2800">
                <a:solidFill>
                  <a:schemeClr val="dk1"/>
                </a:solidFill>
                <a:latin typeface="Arial"/>
                <a:ea typeface="Arial"/>
                <a:cs typeface="Arial"/>
                <a:sym typeface="Arial"/>
              </a:rPr>
              <a:t>define the logical  address space</a:t>
            </a:r>
            <a:endParaRPr sz="2800">
              <a:solidFill>
                <a:schemeClr val="dk1"/>
              </a:solidFill>
              <a:latin typeface="Arial"/>
              <a:ea typeface="Arial"/>
              <a:cs typeface="Arial"/>
              <a:sym typeface="Arial"/>
            </a:endParaRPr>
          </a:p>
          <a:p>
            <a:pPr marL="241300" marR="5080" lvl="0" indent="-228600" algn="l" rtl="0">
              <a:lnSpc>
                <a:spcPct val="90000"/>
              </a:lnSpc>
              <a:spcBef>
                <a:spcPts val="101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CPU must check every  memory access generated  in user mode to be sure it is  between base and limit for  that user</a:t>
            </a:r>
            <a:endParaRPr sz="2800">
              <a:solidFill>
                <a:schemeClr val="dk1"/>
              </a:solidFill>
              <a:latin typeface="Arial"/>
              <a:ea typeface="Arial"/>
              <a:cs typeface="Arial"/>
              <a:sym typeface="Arial"/>
            </a:endParaRPr>
          </a:p>
        </p:txBody>
      </p:sp>
      <p:sp>
        <p:nvSpPr>
          <p:cNvPr id="155" name="Google Shape;155;p12"/>
          <p:cNvSpPr txBox="1">
            <a:spLocks noGrp="1"/>
          </p:cNvSpPr>
          <p:nvPr>
            <p:ph type="title"/>
          </p:nvPr>
        </p:nvSpPr>
        <p:spPr>
          <a:xfrm>
            <a:off x="916939" y="669112"/>
            <a:ext cx="645160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Base and Limit Registers</a:t>
            </a:r>
            <a:endParaRPr sz="4400"/>
          </a:p>
        </p:txBody>
      </p:sp>
      <p:sp>
        <p:nvSpPr>
          <p:cNvPr id="156" name="Google Shape;156;p12"/>
          <p:cNvSpPr/>
          <p:nvPr/>
        </p:nvSpPr>
        <p:spPr>
          <a:xfrm>
            <a:off x="7245095" y="2122566"/>
            <a:ext cx="3845052" cy="422221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3"/>
          <p:cNvGrpSpPr/>
          <p:nvPr/>
        </p:nvGrpSpPr>
        <p:grpSpPr>
          <a:xfrm>
            <a:off x="758951" y="1638406"/>
            <a:ext cx="11432286" cy="4355907"/>
            <a:chOff x="758951" y="1638406"/>
            <a:chExt cx="11432286" cy="4355907"/>
          </a:xfrm>
        </p:grpSpPr>
        <p:sp>
          <p:nvSpPr>
            <p:cNvPr id="162" name="Google Shape;162;p13"/>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3"/>
            <p:cNvSpPr/>
            <p:nvPr/>
          </p:nvSpPr>
          <p:spPr>
            <a:xfrm>
              <a:off x="3022872" y="4181734"/>
              <a:ext cx="5542915" cy="0"/>
            </a:xfrm>
            <a:custGeom>
              <a:avLst/>
              <a:gdLst/>
              <a:ahLst/>
              <a:cxnLst/>
              <a:rect l="l" t="t" r="r" b="b"/>
              <a:pathLst>
                <a:path w="5542915" h="120000" extrusionOk="0">
                  <a:moveTo>
                    <a:pt x="0" y="0"/>
                  </a:moveTo>
                  <a:lnTo>
                    <a:pt x="0" y="0"/>
                  </a:lnTo>
                  <a:lnTo>
                    <a:pt x="939998" y="0"/>
                  </a:lnTo>
                </a:path>
                <a:path w="5542915" h="120000" extrusionOk="0">
                  <a:moveTo>
                    <a:pt x="2188780" y="0"/>
                  </a:moveTo>
                  <a:lnTo>
                    <a:pt x="2188780" y="0"/>
                  </a:lnTo>
                  <a:lnTo>
                    <a:pt x="3195726" y="0"/>
                  </a:lnTo>
                </a:path>
                <a:path w="5542915" h="120000" extrusionOk="0">
                  <a:moveTo>
                    <a:pt x="4477044" y="0"/>
                  </a:moveTo>
                  <a:lnTo>
                    <a:pt x="4477044" y="0"/>
                  </a:lnTo>
                  <a:lnTo>
                    <a:pt x="5542293" y="0"/>
                  </a:lnTo>
                </a:path>
              </a:pathLst>
            </a:custGeom>
            <a:noFill/>
            <a:ln w="223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3"/>
            <p:cNvSpPr/>
            <p:nvPr/>
          </p:nvSpPr>
          <p:spPr>
            <a:xfrm>
              <a:off x="6899499" y="2966497"/>
              <a:ext cx="0" cy="854075"/>
            </a:xfrm>
            <a:custGeom>
              <a:avLst/>
              <a:gdLst/>
              <a:ahLst/>
              <a:cxnLst/>
              <a:rect l="l" t="t" r="r" b="b"/>
              <a:pathLst>
                <a:path w="120000" h="854075" extrusionOk="0">
                  <a:moveTo>
                    <a:pt x="0" y="0"/>
                  </a:moveTo>
                  <a:lnTo>
                    <a:pt x="0" y="853762"/>
                  </a:lnTo>
                </a:path>
              </a:pathLst>
            </a:custGeom>
            <a:noFill/>
            <a:ln w="22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3"/>
            <p:cNvSpPr/>
            <p:nvPr/>
          </p:nvSpPr>
          <p:spPr>
            <a:xfrm>
              <a:off x="6899499" y="4412396"/>
              <a:ext cx="0" cy="909319"/>
            </a:xfrm>
            <a:custGeom>
              <a:avLst/>
              <a:gdLst/>
              <a:ahLst/>
              <a:cxnLst/>
              <a:rect l="l" t="t" r="r" b="b"/>
              <a:pathLst>
                <a:path w="120000" h="909320" extrusionOk="0">
                  <a:moveTo>
                    <a:pt x="0" y="0"/>
                  </a:moveTo>
                  <a:lnTo>
                    <a:pt x="0" y="0"/>
                  </a:lnTo>
                  <a:lnTo>
                    <a:pt x="0" y="908882"/>
                  </a:lnTo>
                </a:path>
              </a:pathLst>
            </a:custGeom>
            <a:noFill/>
            <a:ln w="22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3"/>
            <p:cNvSpPr/>
            <p:nvPr/>
          </p:nvSpPr>
          <p:spPr>
            <a:xfrm>
              <a:off x="4624954" y="2966497"/>
              <a:ext cx="0" cy="864235"/>
            </a:xfrm>
            <a:custGeom>
              <a:avLst/>
              <a:gdLst/>
              <a:ahLst/>
              <a:cxnLst/>
              <a:rect l="l" t="t" r="r" b="b"/>
              <a:pathLst>
                <a:path w="120000" h="864235" extrusionOk="0">
                  <a:moveTo>
                    <a:pt x="0" y="0"/>
                  </a:moveTo>
                  <a:lnTo>
                    <a:pt x="0" y="864084"/>
                  </a:lnTo>
                </a:path>
              </a:pathLst>
            </a:custGeom>
            <a:noFill/>
            <a:ln w="22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3"/>
            <p:cNvSpPr/>
            <p:nvPr/>
          </p:nvSpPr>
          <p:spPr>
            <a:xfrm>
              <a:off x="4624954" y="4412396"/>
              <a:ext cx="0" cy="905510"/>
            </a:xfrm>
            <a:custGeom>
              <a:avLst/>
              <a:gdLst/>
              <a:ahLst/>
              <a:cxnLst/>
              <a:rect l="l" t="t" r="r" b="b"/>
              <a:pathLst>
                <a:path w="120000" h="905510" extrusionOk="0">
                  <a:moveTo>
                    <a:pt x="0" y="0"/>
                  </a:moveTo>
                  <a:lnTo>
                    <a:pt x="0" y="0"/>
                  </a:lnTo>
                  <a:lnTo>
                    <a:pt x="0" y="905441"/>
                  </a:lnTo>
                </a:path>
              </a:pathLst>
            </a:custGeom>
            <a:noFill/>
            <a:ln w="22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3"/>
            <p:cNvSpPr/>
            <p:nvPr/>
          </p:nvSpPr>
          <p:spPr>
            <a:xfrm>
              <a:off x="1846137" y="3940751"/>
              <a:ext cx="1177290" cy="459740"/>
            </a:xfrm>
            <a:custGeom>
              <a:avLst/>
              <a:gdLst/>
              <a:ahLst/>
              <a:cxnLst/>
              <a:rect l="l" t="t" r="r" b="b"/>
              <a:pathLst>
                <a:path w="1177289" h="459739" extrusionOk="0">
                  <a:moveTo>
                    <a:pt x="1176734" y="0"/>
                  </a:moveTo>
                  <a:lnTo>
                    <a:pt x="0" y="0"/>
                  </a:lnTo>
                  <a:lnTo>
                    <a:pt x="0" y="459602"/>
                  </a:lnTo>
                  <a:lnTo>
                    <a:pt x="1176734" y="459602"/>
                  </a:lnTo>
                  <a:lnTo>
                    <a:pt x="1176734"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3"/>
            <p:cNvSpPr/>
            <p:nvPr/>
          </p:nvSpPr>
          <p:spPr>
            <a:xfrm>
              <a:off x="1846137" y="3940751"/>
              <a:ext cx="1177290" cy="459740"/>
            </a:xfrm>
            <a:custGeom>
              <a:avLst/>
              <a:gdLst/>
              <a:ahLst/>
              <a:cxnLst/>
              <a:rect l="l" t="t" r="r" b="b"/>
              <a:pathLst>
                <a:path w="1177289" h="459739" extrusionOk="0">
                  <a:moveTo>
                    <a:pt x="0" y="459602"/>
                  </a:moveTo>
                  <a:lnTo>
                    <a:pt x="1176734" y="459602"/>
                  </a:lnTo>
                  <a:lnTo>
                    <a:pt x="1176734" y="0"/>
                  </a:lnTo>
                  <a:lnTo>
                    <a:pt x="0" y="0"/>
                  </a:lnTo>
                  <a:lnTo>
                    <a:pt x="0" y="459602"/>
                  </a:lnTo>
                </a:path>
              </a:pathLst>
            </a:custGeom>
            <a:noFill/>
            <a:ln w="10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3"/>
            <p:cNvSpPr/>
            <p:nvPr/>
          </p:nvSpPr>
          <p:spPr>
            <a:xfrm>
              <a:off x="8626900" y="2506826"/>
              <a:ext cx="1178560" cy="3121025"/>
            </a:xfrm>
            <a:custGeom>
              <a:avLst/>
              <a:gdLst/>
              <a:ahLst/>
              <a:cxnLst/>
              <a:rect l="l" t="t" r="r" b="b"/>
              <a:pathLst>
                <a:path w="1178559" h="3121025" extrusionOk="0">
                  <a:moveTo>
                    <a:pt x="1178428" y="0"/>
                  </a:moveTo>
                  <a:lnTo>
                    <a:pt x="0" y="0"/>
                  </a:lnTo>
                  <a:lnTo>
                    <a:pt x="0" y="3120852"/>
                  </a:lnTo>
                  <a:lnTo>
                    <a:pt x="1178428" y="3120852"/>
                  </a:lnTo>
                  <a:lnTo>
                    <a:pt x="1178428"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3"/>
            <p:cNvSpPr/>
            <p:nvPr/>
          </p:nvSpPr>
          <p:spPr>
            <a:xfrm>
              <a:off x="8626900" y="2506826"/>
              <a:ext cx="1178560" cy="3121025"/>
            </a:xfrm>
            <a:custGeom>
              <a:avLst/>
              <a:gdLst/>
              <a:ahLst/>
              <a:cxnLst/>
              <a:rect l="l" t="t" r="r" b="b"/>
              <a:pathLst>
                <a:path w="1178559" h="3121025" extrusionOk="0">
                  <a:moveTo>
                    <a:pt x="0" y="3120852"/>
                  </a:moveTo>
                  <a:lnTo>
                    <a:pt x="1178428" y="3120852"/>
                  </a:lnTo>
                  <a:lnTo>
                    <a:pt x="1178428" y="0"/>
                  </a:lnTo>
                  <a:lnTo>
                    <a:pt x="0" y="0"/>
                  </a:lnTo>
                  <a:lnTo>
                    <a:pt x="0" y="3120852"/>
                  </a:lnTo>
                </a:path>
              </a:pathLst>
            </a:custGeom>
            <a:noFill/>
            <a:ln w="10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3"/>
            <p:cNvSpPr/>
            <p:nvPr/>
          </p:nvSpPr>
          <p:spPr>
            <a:xfrm>
              <a:off x="6305940" y="2506826"/>
              <a:ext cx="1177290" cy="459740"/>
            </a:xfrm>
            <a:custGeom>
              <a:avLst/>
              <a:gdLst/>
              <a:ahLst/>
              <a:cxnLst/>
              <a:rect l="l" t="t" r="r" b="b"/>
              <a:pathLst>
                <a:path w="1177290" h="459739" extrusionOk="0">
                  <a:moveTo>
                    <a:pt x="1176827" y="0"/>
                  </a:moveTo>
                  <a:lnTo>
                    <a:pt x="0" y="0"/>
                  </a:lnTo>
                  <a:lnTo>
                    <a:pt x="0" y="459670"/>
                  </a:lnTo>
                  <a:lnTo>
                    <a:pt x="1176827" y="459670"/>
                  </a:lnTo>
                  <a:lnTo>
                    <a:pt x="1176827"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3"/>
            <p:cNvSpPr/>
            <p:nvPr/>
          </p:nvSpPr>
          <p:spPr>
            <a:xfrm>
              <a:off x="6305940" y="2506826"/>
              <a:ext cx="1177290" cy="459740"/>
            </a:xfrm>
            <a:custGeom>
              <a:avLst/>
              <a:gdLst/>
              <a:ahLst/>
              <a:cxnLst/>
              <a:rect l="l" t="t" r="r" b="b"/>
              <a:pathLst>
                <a:path w="1177290" h="459739" extrusionOk="0">
                  <a:moveTo>
                    <a:pt x="0" y="459670"/>
                  </a:moveTo>
                  <a:lnTo>
                    <a:pt x="1176827" y="459670"/>
                  </a:lnTo>
                  <a:lnTo>
                    <a:pt x="1176827" y="0"/>
                  </a:lnTo>
                  <a:lnTo>
                    <a:pt x="0" y="0"/>
                  </a:lnTo>
                  <a:lnTo>
                    <a:pt x="0" y="459670"/>
                  </a:lnTo>
                </a:path>
              </a:pathLst>
            </a:custGeom>
            <a:noFill/>
            <a:ln w="10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3"/>
            <p:cNvSpPr/>
            <p:nvPr/>
          </p:nvSpPr>
          <p:spPr>
            <a:xfrm>
              <a:off x="4041776" y="2506826"/>
              <a:ext cx="1177290" cy="459740"/>
            </a:xfrm>
            <a:custGeom>
              <a:avLst/>
              <a:gdLst/>
              <a:ahLst/>
              <a:cxnLst/>
              <a:rect l="l" t="t" r="r" b="b"/>
              <a:pathLst>
                <a:path w="1177289" h="459739" extrusionOk="0">
                  <a:moveTo>
                    <a:pt x="1176736" y="0"/>
                  </a:moveTo>
                  <a:lnTo>
                    <a:pt x="0" y="0"/>
                  </a:lnTo>
                  <a:lnTo>
                    <a:pt x="0" y="459670"/>
                  </a:lnTo>
                  <a:lnTo>
                    <a:pt x="1176736" y="459670"/>
                  </a:lnTo>
                  <a:lnTo>
                    <a:pt x="1176736" y="0"/>
                  </a:lnTo>
                  <a:close/>
                </a:path>
              </a:pathLst>
            </a:custGeom>
            <a:solidFill>
              <a:srgbClr val="D0D0D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3"/>
            <p:cNvSpPr/>
            <p:nvPr/>
          </p:nvSpPr>
          <p:spPr>
            <a:xfrm>
              <a:off x="4041776" y="2506826"/>
              <a:ext cx="1177290" cy="459740"/>
            </a:xfrm>
            <a:custGeom>
              <a:avLst/>
              <a:gdLst/>
              <a:ahLst/>
              <a:cxnLst/>
              <a:rect l="l" t="t" r="r" b="b"/>
              <a:pathLst>
                <a:path w="1177289" h="459739" extrusionOk="0">
                  <a:moveTo>
                    <a:pt x="0" y="459670"/>
                  </a:moveTo>
                  <a:lnTo>
                    <a:pt x="1176736" y="459670"/>
                  </a:lnTo>
                  <a:lnTo>
                    <a:pt x="1176736" y="0"/>
                  </a:lnTo>
                  <a:lnTo>
                    <a:pt x="0" y="0"/>
                  </a:lnTo>
                  <a:lnTo>
                    <a:pt x="0" y="459670"/>
                  </a:lnTo>
                </a:path>
              </a:pathLst>
            </a:custGeom>
            <a:noFill/>
            <a:ln w="10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3"/>
            <p:cNvSpPr/>
            <p:nvPr/>
          </p:nvSpPr>
          <p:spPr>
            <a:xfrm>
              <a:off x="4010909" y="3896000"/>
              <a:ext cx="1228725" cy="551180"/>
            </a:xfrm>
            <a:custGeom>
              <a:avLst/>
              <a:gdLst/>
              <a:ahLst/>
              <a:cxnLst/>
              <a:rect l="l" t="t" r="r" b="b"/>
              <a:pathLst>
                <a:path w="1228725" h="551179" extrusionOk="0">
                  <a:moveTo>
                    <a:pt x="614044" y="0"/>
                  </a:moveTo>
                  <a:lnTo>
                    <a:pt x="0" y="285734"/>
                  </a:lnTo>
                  <a:lnTo>
                    <a:pt x="614044" y="550825"/>
                  </a:lnTo>
                  <a:lnTo>
                    <a:pt x="1228181" y="285734"/>
                  </a:lnTo>
                  <a:lnTo>
                    <a:pt x="614044"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3"/>
            <p:cNvSpPr/>
            <p:nvPr/>
          </p:nvSpPr>
          <p:spPr>
            <a:xfrm>
              <a:off x="4010909" y="3896000"/>
              <a:ext cx="1228725" cy="551180"/>
            </a:xfrm>
            <a:custGeom>
              <a:avLst/>
              <a:gdLst/>
              <a:ahLst/>
              <a:cxnLst/>
              <a:rect l="l" t="t" r="r" b="b"/>
              <a:pathLst>
                <a:path w="1228725" h="551179" extrusionOk="0">
                  <a:moveTo>
                    <a:pt x="0" y="285734"/>
                  </a:moveTo>
                  <a:lnTo>
                    <a:pt x="614044" y="0"/>
                  </a:lnTo>
                  <a:lnTo>
                    <a:pt x="1228181" y="285734"/>
                  </a:lnTo>
                  <a:lnTo>
                    <a:pt x="614044" y="550825"/>
                  </a:lnTo>
                  <a:lnTo>
                    <a:pt x="0" y="285734"/>
                  </a:lnTo>
                  <a:close/>
                </a:path>
              </a:pathLst>
            </a:custGeom>
            <a:noFill/>
            <a:ln w="10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3"/>
            <p:cNvSpPr/>
            <p:nvPr/>
          </p:nvSpPr>
          <p:spPr>
            <a:xfrm>
              <a:off x="6285362" y="3896000"/>
              <a:ext cx="1229995" cy="551180"/>
            </a:xfrm>
            <a:custGeom>
              <a:avLst/>
              <a:gdLst/>
              <a:ahLst/>
              <a:cxnLst/>
              <a:rect l="l" t="t" r="r" b="b"/>
              <a:pathLst>
                <a:path w="1229995" h="551179" extrusionOk="0">
                  <a:moveTo>
                    <a:pt x="614136" y="0"/>
                  </a:moveTo>
                  <a:lnTo>
                    <a:pt x="0" y="285734"/>
                  </a:lnTo>
                  <a:lnTo>
                    <a:pt x="614136" y="550825"/>
                  </a:lnTo>
                  <a:lnTo>
                    <a:pt x="1229873" y="285734"/>
                  </a:lnTo>
                  <a:lnTo>
                    <a:pt x="614136" y="0"/>
                  </a:lnTo>
                  <a:close/>
                </a:path>
              </a:pathLst>
            </a:custGeom>
            <a:solidFill>
              <a:srgbClr val="CAEDF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3"/>
            <p:cNvSpPr/>
            <p:nvPr/>
          </p:nvSpPr>
          <p:spPr>
            <a:xfrm>
              <a:off x="6285362" y="3896000"/>
              <a:ext cx="1229995" cy="551180"/>
            </a:xfrm>
            <a:custGeom>
              <a:avLst/>
              <a:gdLst/>
              <a:ahLst/>
              <a:cxnLst/>
              <a:rect l="l" t="t" r="r" b="b"/>
              <a:pathLst>
                <a:path w="1229995" h="551179" extrusionOk="0">
                  <a:moveTo>
                    <a:pt x="0" y="285734"/>
                  </a:moveTo>
                  <a:lnTo>
                    <a:pt x="614136" y="0"/>
                  </a:lnTo>
                  <a:lnTo>
                    <a:pt x="1229873" y="285734"/>
                  </a:lnTo>
                  <a:lnTo>
                    <a:pt x="614136" y="550825"/>
                  </a:lnTo>
                  <a:lnTo>
                    <a:pt x="0" y="285734"/>
                  </a:lnTo>
                  <a:close/>
                </a:path>
              </a:pathLst>
            </a:custGeom>
            <a:noFill/>
            <a:ln w="103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3"/>
            <p:cNvSpPr/>
            <p:nvPr/>
          </p:nvSpPr>
          <p:spPr>
            <a:xfrm>
              <a:off x="4419175" y="2661885"/>
              <a:ext cx="425276" cy="14978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3"/>
            <p:cNvSpPr/>
            <p:nvPr/>
          </p:nvSpPr>
          <p:spPr>
            <a:xfrm>
              <a:off x="8882523" y="5767097"/>
              <a:ext cx="142216" cy="11016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3"/>
            <p:cNvSpPr/>
            <p:nvPr/>
          </p:nvSpPr>
          <p:spPr>
            <a:xfrm>
              <a:off x="9048747" y="5767097"/>
              <a:ext cx="96258" cy="1136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3"/>
            <p:cNvSpPr/>
            <p:nvPr/>
          </p:nvSpPr>
          <p:spPr>
            <a:xfrm>
              <a:off x="9167184" y="5767097"/>
              <a:ext cx="144045" cy="11016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3"/>
            <p:cNvSpPr/>
            <p:nvPr/>
          </p:nvSpPr>
          <p:spPr>
            <a:xfrm>
              <a:off x="9333637" y="5767097"/>
              <a:ext cx="99459" cy="11361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3"/>
            <p:cNvSpPr/>
            <p:nvPr/>
          </p:nvSpPr>
          <p:spPr>
            <a:xfrm>
              <a:off x="9455504" y="5767097"/>
              <a:ext cx="159364" cy="15492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3"/>
            <p:cNvSpPr/>
            <p:nvPr/>
          </p:nvSpPr>
          <p:spPr>
            <a:xfrm>
              <a:off x="5072638" y="5582905"/>
              <a:ext cx="161193" cy="139438"/>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3"/>
            <p:cNvSpPr/>
            <p:nvPr/>
          </p:nvSpPr>
          <p:spPr>
            <a:xfrm>
              <a:off x="5894375" y="5572594"/>
              <a:ext cx="19050" cy="146685"/>
            </a:xfrm>
            <a:custGeom>
              <a:avLst/>
              <a:gdLst/>
              <a:ahLst/>
              <a:cxnLst/>
              <a:rect l="l" t="t" r="r" b="b"/>
              <a:pathLst>
                <a:path w="19050" h="146685" extrusionOk="0">
                  <a:moveTo>
                    <a:pt x="18745" y="39585"/>
                  </a:moveTo>
                  <a:lnTo>
                    <a:pt x="0" y="39585"/>
                  </a:lnTo>
                  <a:lnTo>
                    <a:pt x="0" y="146316"/>
                  </a:lnTo>
                  <a:lnTo>
                    <a:pt x="18745" y="146316"/>
                  </a:lnTo>
                  <a:lnTo>
                    <a:pt x="18745" y="39585"/>
                  </a:lnTo>
                  <a:close/>
                </a:path>
                <a:path w="19050" h="146685" extrusionOk="0">
                  <a:moveTo>
                    <a:pt x="18745" y="0"/>
                  </a:moveTo>
                  <a:lnTo>
                    <a:pt x="0" y="0"/>
                  </a:lnTo>
                  <a:lnTo>
                    <a:pt x="0" y="20662"/>
                  </a:lnTo>
                  <a:lnTo>
                    <a:pt x="18745" y="20662"/>
                  </a:lnTo>
                  <a:lnTo>
                    <a:pt x="1874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3"/>
            <p:cNvSpPr/>
            <p:nvPr/>
          </p:nvSpPr>
          <p:spPr>
            <a:xfrm>
              <a:off x="5940568" y="5608733"/>
              <a:ext cx="85969" cy="110169"/>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3"/>
            <p:cNvSpPr/>
            <p:nvPr/>
          </p:nvSpPr>
          <p:spPr>
            <a:xfrm>
              <a:off x="6048716" y="5608733"/>
              <a:ext cx="94429" cy="15492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3"/>
            <p:cNvSpPr/>
            <p:nvPr/>
          </p:nvSpPr>
          <p:spPr>
            <a:xfrm>
              <a:off x="6218599" y="5582905"/>
              <a:ext cx="464832" cy="180748"/>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3"/>
            <p:cNvSpPr/>
            <p:nvPr/>
          </p:nvSpPr>
          <p:spPr>
            <a:xfrm>
              <a:off x="4662680" y="5582905"/>
              <a:ext cx="1519792" cy="36837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3"/>
            <p:cNvSpPr/>
            <p:nvPr/>
          </p:nvSpPr>
          <p:spPr>
            <a:xfrm>
              <a:off x="6705609" y="5608733"/>
              <a:ext cx="144274" cy="110169"/>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3"/>
            <p:cNvSpPr/>
            <p:nvPr/>
          </p:nvSpPr>
          <p:spPr>
            <a:xfrm>
              <a:off x="4580368" y="5837673"/>
              <a:ext cx="144045" cy="111885"/>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3"/>
            <p:cNvSpPr/>
            <p:nvPr/>
          </p:nvSpPr>
          <p:spPr>
            <a:xfrm>
              <a:off x="4744992" y="5837673"/>
              <a:ext cx="99459" cy="113607"/>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3"/>
            <p:cNvSpPr/>
            <p:nvPr/>
          </p:nvSpPr>
          <p:spPr>
            <a:xfrm>
              <a:off x="4866859" y="5837673"/>
              <a:ext cx="85741" cy="111885"/>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3"/>
            <p:cNvSpPr/>
            <p:nvPr/>
          </p:nvSpPr>
          <p:spPr>
            <a:xfrm>
              <a:off x="6204877" y="5801524"/>
              <a:ext cx="19050" cy="148590"/>
            </a:xfrm>
            <a:custGeom>
              <a:avLst/>
              <a:gdLst/>
              <a:ahLst/>
              <a:cxnLst/>
              <a:rect l="l" t="t" r="r" b="b"/>
              <a:pathLst>
                <a:path w="19050" h="148589" extrusionOk="0">
                  <a:moveTo>
                    <a:pt x="18745" y="39598"/>
                  </a:moveTo>
                  <a:lnTo>
                    <a:pt x="0" y="39598"/>
                  </a:lnTo>
                  <a:lnTo>
                    <a:pt x="0" y="148043"/>
                  </a:lnTo>
                  <a:lnTo>
                    <a:pt x="18745" y="148043"/>
                  </a:lnTo>
                  <a:lnTo>
                    <a:pt x="18745" y="39598"/>
                  </a:lnTo>
                  <a:close/>
                </a:path>
                <a:path w="19050" h="148589" extrusionOk="0">
                  <a:moveTo>
                    <a:pt x="18745" y="0"/>
                  </a:moveTo>
                  <a:lnTo>
                    <a:pt x="0" y="0"/>
                  </a:lnTo>
                  <a:lnTo>
                    <a:pt x="0" y="20662"/>
                  </a:lnTo>
                  <a:lnTo>
                    <a:pt x="18745" y="20662"/>
                  </a:lnTo>
                  <a:lnTo>
                    <a:pt x="1874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3"/>
            <p:cNvSpPr/>
            <p:nvPr/>
          </p:nvSpPr>
          <p:spPr>
            <a:xfrm>
              <a:off x="6251066" y="5837673"/>
              <a:ext cx="85741" cy="111885"/>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3"/>
            <p:cNvSpPr/>
            <p:nvPr/>
          </p:nvSpPr>
          <p:spPr>
            <a:xfrm>
              <a:off x="6359214" y="5837673"/>
              <a:ext cx="94429" cy="15664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3"/>
            <p:cNvSpPr/>
            <p:nvPr/>
          </p:nvSpPr>
          <p:spPr>
            <a:xfrm>
              <a:off x="6530697" y="5837673"/>
              <a:ext cx="97859" cy="113607"/>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3"/>
            <p:cNvSpPr/>
            <p:nvPr/>
          </p:nvSpPr>
          <p:spPr>
            <a:xfrm>
              <a:off x="6654165" y="5837673"/>
              <a:ext cx="226585" cy="113607"/>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3"/>
            <p:cNvSpPr/>
            <p:nvPr/>
          </p:nvSpPr>
          <p:spPr>
            <a:xfrm>
              <a:off x="6904757" y="5837673"/>
              <a:ext cx="53340" cy="112395"/>
            </a:xfrm>
            <a:custGeom>
              <a:avLst/>
              <a:gdLst/>
              <a:ahLst/>
              <a:cxnLst/>
              <a:rect l="l" t="t" r="r" b="b"/>
              <a:pathLst>
                <a:path w="53340" h="112395" extrusionOk="0">
                  <a:moveTo>
                    <a:pt x="17148" y="3440"/>
                  </a:moveTo>
                  <a:lnTo>
                    <a:pt x="0" y="3440"/>
                  </a:lnTo>
                  <a:lnTo>
                    <a:pt x="0" y="111885"/>
                  </a:lnTo>
                  <a:lnTo>
                    <a:pt x="18748" y="111885"/>
                  </a:lnTo>
                  <a:lnTo>
                    <a:pt x="18748" y="48196"/>
                  </a:lnTo>
                  <a:lnTo>
                    <a:pt x="20624" y="37357"/>
                  </a:lnTo>
                  <a:lnTo>
                    <a:pt x="26036" y="28616"/>
                  </a:lnTo>
                  <a:lnTo>
                    <a:pt x="34664" y="22780"/>
                  </a:lnTo>
                  <a:lnTo>
                    <a:pt x="36857" y="22375"/>
                  </a:lnTo>
                  <a:lnTo>
                    <a:pt x="17148" y="22375"/>
                  </a:lnTo>
                  <a:lnTo>
                    <a:pt x="17148" y="3440"/>
                  </a:lnTo>
                  <a:close/>
                </a:path>
                <a:path w="53340" h="112395" extrusionOk="0">
                  <a:moveTo>
                    <a:pt x="49615" y="0"/>
                  </a:moveTo>
                  <a:lnTo>
                    <a:pt x="17148" y="22375"/>
                  </a:lnTo>
                  <a:lnTo>
                    <a:pt x="36857" y="22375"/>
                  </a:lnTo>
                  <a:lnTo>
                    <a:pt x="46185" y="20655"/>
                  </a:lnTo>
                  <a:lnTo>
                    <a:pt x="53045" y="20655"/>
                  </a:lnTo>
                  <a:lnTo>
                    <a:pt x="53045" y="1720"/>
                  </a:lnTo>
                  <a:lnTo>
                    <a:pt x="51444" y="1720"/>
                  </a:lnTo>
                  <a:lnTo>
                    <a:pt x="4961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3"/>
            <p:cNvSpPr/>
            <p:nvPr/>
          </p:nvSpPr>
          <p:spPr>
            <a:xfrm>
              <a:off x="3142933" y="3916667"/>
              <a:ext cx="209277" cy="149737"/>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3"/>
            <p:cNvSpPr/>
            <p:nvPr/>
          </p:nvSpPr>
          <p:spPr>
            <a:xfrm>
              <a:off x="3372788" y="3916667"/>
              <a:ext cx="94338" cy="149737"/>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3"/>
            <p:cNvSpPr/>
            <p:nvPr/>
          </p:nvSpPr>
          <p:spPr>
            <a:xfrm>
              <a:off x="3494587" y="3952816"/>
              <a:ext cx="365372" cy="113587"/>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13"/>
            <p:cNvSpPr/>
            <p:nvPr/>
          </p:nvSpPr>
          <p:spPr>
            <a:xfrm>
              <a:off x="7503346" y="3952817"/>
              <a:ext cx="305238" cy="154898"/>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3"/>
            <p:cNvSpPr/>
            <p:nvPr/>
          </p:nvSpPr>
          <p:spPr>
            <a:xfrm>
              <a:off x="5240690" y="3952817"/>
              <a:ext cx="307068" cy="154898"/>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3"/>
            <p:cNvSpPr/>
            <p:nvPr/>
          </p:nvSpPr>
          <p:spPr>
            <a:xfrm>
              <a:off x="7022966" y="4541512"/>
              <a:ext cx="85741" cy="111889"/>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3"/>
            <p:cNvSpPr/>
            <p:nvPr/>
          </p:nvSpPr>
          <p:spPr>
            <a:xfrm>
              <a:off x="7131115" y="4541512"/>
              <a:ext cx="99459" cy="113610"/>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13"/>
            <p:cNvSpPr/>
            <p:nvPr/>
          </p:nvSpPr>
          <p:spPr>
            <a:xfrm>
              <a:off x="4734703" y="4541512"/>
              <a:ext cx="87570" cy="111889"/>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3"/>
            <p:cNvSpPr/>
            <p:nvPr/>
          </p:nvSpPr>
          <p:spPr>
            <a:xfrm>
              <a:off x="4842851" y="4541512"/>
              <a:ext cx="99459" cy="113610"/>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3"/>
            <p:cNvSpPr/>
            <p:nvPr/>
          </p:nvSpPr>
          <p:spPr>
            <a:xfrm>
              <a:off x="2226941" y="4092231"/>
              <a:ext cx="130372" cy="154920"/>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3"/>
            <p:cNvSpPr/>
            <p:nvPr/>
          </p:nvSpPr>
          <p:spPr>
            <a:xfrm>
              <a:off x="2383036" y="4095672"/>
              <a:ext cx="109794" cy="148039"/>
            </a:xfrm>
            <a:prstGeom prst="rect">
              <a:avLst/>
            </a:prstGeom>
            <a:blipFill rotWithShape="1">
              <a:blip r:embed="rId3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13"/>
            <p:cNvSpPr/>
            <p:nvPr/>
          </p:nvSpPr>
          <p:spPr>
            <a:xfrm>
              <a:off x="2520268" y="4095672"/>
              <a:ext cx="114916" cy="151480"/>
            </a:xfrm>
            <a:prstGeom prst="rect">
              <a:avLst/>
            </a:prstGeom>
            <a:blipFill rotWithShape="1">
              <a:blip r:embed="rId3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3"/>
            <p:cNvSpPr/>
            <p:nvPr/>
          </p:nvSpPr>
          <p:spPr>
            <a:xfrm>
              <a:off x="6357385" y="2661885"/>
              <a:ext cx="425505" cy="149782"/>
            </a:xfrm>
            <a:prstGeom prst="rect">
              <a:avLst/>
            </a:prstGeom>
            <a:blipFill rotWithShape="1">
              <a:blip r:embed="rId3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3"/>
            <p:cNvSpPr/>
            <p:nvPr/>
          </p:nvSpPr>
          <p:spPr>
            <a:xfrm>
              <a:off x="6873891" y="2682529"/>
              <a:ext cx="120037" cy="120422"/>
            </a:xfrm>
            <a:prstGeom prst="rect">
              <a:avLst/>
            </a:prstGeom>
            <a:blipFill rotWithShape="1">
              <a:blip r:embed="rId3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3"/>
            <p:cNvSpPr/>
            <p:nvPr/>
          </p:nvSpPr>
          <p:spPr>
            <a:xfrm>
              <a:off x="7091553" y="2661894"/>
              <a:ext cx="64135" cy="147955"/>
            </a:xfrm>
            <a:custGeom>
              <a:avLst/>
              <a:gdLst/>
              <a:ahLst/>
              <a:cxnLst/>
              <a:rect l="l" t="t" r="r" b="b"/>
              <a:pathLst>
                <a:path w="64134" h="147955" extrusionOk="0">
                  <a:moveTo>
                    <a:pt x="17145" y="0"/>
                  </a:moveTo>
                  <a:lnTo>
                    <a:pt x="0" y="0"/>
                  </a:lnTo>
                  <a:lnTo>
                    <a:pt x="0" y="147942"/>
                  </a:lnTo>
                  <a:lnTo>
                    <a:pt x="17145" y="147942"/>
                  </a:lnTo>
                  <a:lnTo>
                    <a:pt x="17145" y="0"/>
                  </a:lnTo>
                  <a:close/>
                </a:path>
                <a:path w="64134" h="147955" extrusionOk="0">
                  <a:moveTo>
                    <a:pt x="63563" y="39446"/>
                  </a:moveTo>
                  <a:lnTo>
                    <a:pt x="46418" y="39446"/>
                  </a:lnTo>
                  <a:lnTo>
                    <a:pt x="46418" y="147942"/>
                  </a:lnTo>
                  <a:lnTo>
                    <a:pt x="63563" y="147942"/>
                  </a:lnTo>
                  <a:lnTo>
                    <a:pt x="63563" y="39446"/>
                  </a:lnTo>
                  <a:close/>
                </a:path>
                <a:path w="64134" h="147955" extrusionOk="0">
                  <a:moveTo>
                    <a:pt x="63563" y="0"/>
                  </a:moveTo>
                  <a:lnTo>
                    <a:pt x="46418" y="0"/>
                  </a:lnTo>
                  <a:lnTo>
                    <a:pt x="46418" y="20637"/>
                  </a:lnTo>
                  <a:lnTo>
                    <a:pt x="63563" y="20637"/>
                  </a:lnTo>
                  <a:lnTo>
                    <a:pt x="635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3"/>
            <p:cNvSpPr/>
            <p:nvPr/>
          </p:nvSpPr>
          <p:spPr>
            <a:xfrm>
              <a:off x="7182559" y="2699732"/>
              <a:ext cx="144045" cy="110100"/>
            </a:xfrm>
            <a:prstGeom prst="rect">
              <a:avLst/>
            </a:prstGeom>
            <a:blipFill rotWithShape="1">
              <a:blip r:embed="rId3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13"/>
            <p:cNvSpPr/>
            <p:nvPr/>
          </p:nvSpPr>
          <p:spPr>
            <a:xfrm>
              <a:off x="7354041" y="2661885"/>
              <a:ext cx="84140" cy="147947"/>
            </a:xfrm>
            <a:prstGeom prst="rect">
              <a:avLst/>
            </a:prstGeom>
            <a:blipFill rotWithShape="1">
              <a:blip r:embed="rId3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13"/>
            <p:cNvSpPr/>
            <p:nvPr/>
          </p:nvSpPr>
          <p:spPr>
            <a:xfrm>
              <a:off x="6849883" y="4142144"/>
              <a:ext cx="99459" cy="99847"/>
            </a:xfrm>
            <a:prstGeom prst="rect">
              <a:avLst/>
            </a:prstGeom>
            <a:blipFill rotWithShape="1">
              <a:blip r:embed="rId3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3"/>
            <p:cNvSpPr/>
            <p:nvPr/>
          </p:nvSpPr>
          <p:spPr>
            <a:xfrm>
              <a:off x="4573509" y="4112898"/>
              <a:ext cx="101289" cy="130813"/>
            </a:xfrm>
            <a:prstGeom prst="rect">
              <a:avLst/>
            </a:prstGeom>
            <a:blipFill rotWithShape="1">
              <a:blip r:embed="rId3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3"/>
            <p:cNvSpPr/>
            <p:nvPr/>
          </p:nvSpPr>
          <p:spPr>
            <a:xfrm>
              <a:off x="3904538" y="3789273"/>
              <a:ext cx="4722495" cy="1594485"/>
            </a:xfrm>
            <a:custGeom>
              <a:avLst/>
              <a:gdLst/>
              <a:ahLst/>
              <a:cxnLst/>
              <a:rect l="l" t="t" r="r" b="b"/>
              <a:pathLst>
                <a:path w="4722495" h="1594485" extrusionOk="0">
                  <a:moveTo>
                    <a:pt x="106362" y="392468"/>
                  </a:moveTo>
                  <a:lnTo>
                    <a:pt x="0" y="347713"/>
                  </a:lnTo>
                  <a:lnTo>
                    <a:pt x="18859" y="392468"/>
                  </a:lnTo>
                  <a:lnTo>
                    <a:pt x="0" y="437248"/>
                  </a:lnTo>
                  <a:lnTo>
                    <a:pt x="106362" y="392468"/>
                  </a:lnTo>
                  <a:close/>
                </a:path>
                <a:path w="4722495" h="1594485" extrusionOk="0">
                  <a:moveTo>
                    <a:pt x="764997" y="1488986"/>
                  </a:moveTo>
                  <a:lnTo>
                    <a:pt x="720407" y="1507909"/>
                  </a:lnTo>
                  <a:lnTo>
                    <a:pt x="675817" y="1488986"/>
                  </a:lnTo>
                  <a:lnTo>
                    <a:pt x="720407" y="1593964"/>
                  </a:lnTo>
                  <a:lnTo>
                    <a:pt x="764997" y="1488986"/>
                  </a:lnTo>
                  <a:close/>
                </a:path>
                <a:path w="4722495" h="1594485" extrusionOk="0">
                  <a:moveTo>
                    <a:pt x="764997" y="0"/>
                  </a:moveTo>
                  <a:lnTo>
                    <a:pt x="720407" y="18948"/>
                  </a:lnTo>
                  <a:lnTo>
                    <a:pt x="675817" y="0"/>
                  </a:lnTo>
                  <a:lnTo>
                    <a:pt x="720407" y="106730"/>
                  </a:lnTo>
                  <a:lnTo>
                    <a:pt x="764997" y="0"/>
                  </a:lnTo>
                  <a:close/>
                </a:path>
                <a:path w="4722495" h="1594485" extrusionOk="0">
                  <a:moveTo>
                    <a:pt x="2380818" y="392468"/>
                  </a:moveTo>
                  <a:lnTo>
                    <a:pt x="2276322" y="347713"/>
                  </a:lnTo>
                  <a:lnTo>
                    <a:pt x="2295080" y="392468"/>
                  </a:lnTo>
                  <a:lnTo>
                    <a:pt x="2276322" y="437248"/>
                  </a:lnTo>
                  <a:lnTo>
                    <a:pt x="2380818" y="392468"/>
                  </a:lnTo>
                  <a:close/>
                </a:path>
                <a:path w="4722495" h="1594485" extrusionOk="0">
                  <a:moveTo>
                    <a:pt x="3039541" y="1488986"/>
                  </a:moveTo>
                  <a:lnTo>
                    <a:pt x="2994952" y="1507909"/>
                  </a:lnTo>
                  <a:lnTo>
                    <a:pt x="2952204" y="1488986"/>
                  </a:lnTo>
                  <a:lnTo>
                    <a:pt x="2994952" y="1593964"/>
                  </a:lnTo>
                  <a:lnTo>
                    <a:pt x="3039541" y="1488986"/>
                  </a:lnTo>
                  <a:close/>
                </a:path>
                <a:path w="4722495" h="1594485" extrusionOk="0">
                  <a:moveTo>
                    <a:pt x="3039541" y="0"/>
                  </a:moveTo>
                  <a:lnTo>
                    <a:pt x="2994952" y="18948"/>
                  </a:lnTo>
                  <a:lnTo>
                    <a:pt x="2952204" y="0"/>
                  </a:lnTo>
                  <a:lnTo>
                    <a:pt x="2994952" y="106730"/>
                  </a:lnTo>
                  <a:lnTo>
                    <a:pt x="3039541" y="0"/>
                  </a:lnTo>
                  <a:close/>
                </a:path>
                <a:path w="4722495" h="1594485" extrusionOk="0">
                  <a:moveTo>
                    <a:pt x="4722355" y="392468"/>
                  </a:moveTo>
                  <a:lnTo>
                    <a:pt x="4617631" y="347713"/>
                  </a:lnTo>
                  <a:lnTo>
                    <a:pt x="4636617" y="392468"/>
                  </a:lnTo>
                  <a:lnTo>
                    <a:pt x="4617631" y="437248"/>
                  </a:lnTo>
                  <a:lnTo>
                    <a:pt x="4722355" y="39246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2" name="Google Shape;222;p13"/>
          <p:cNvSpPr txBox="1">
            <a:spLocks noGrp="1"/>
          </p:cNvSpPr>
          <p:nvPr>
            <p:ph type="title"/>
          </p:nvPr>
        </p:nvSpPr>
        <p:spPr>
          <a:xfrm>
            <a:off x="916939" y="669112"/>
            <a:ext cx="789559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Hardware Address Protection</a:t>
            </a:r>
            <a:endParaRPr sz="4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4"/>
          <p:cNvSpPr txBox="1"/>
          <p:nvPr/>
        </p:nvSpPr>
        <p:spPr>
          <a:xfrm>
            <a:off x="916939" y="1722398"/>
            <a:ext cx="10717530" cy="3704860"/>
          </a:xfrm>
          <a:prstGeom prst="rect">
            <a:avLst/>
          </a:prstGeom>
          <a:noFill/>
          <a:ln>
            <a:noFill/>
          </a:ln>
        </p:spPr>
        <p:txBody>
          <a:bodyPr spcFirstLastPara="1" wrap="square" lIns="0" tIns="140950" rIns="0" bIns="0" anchor="t" anchorCtr="0">
            <a:spAutoFit/>
          </a:bodyPr>
          <a:lstStyle/>
          <a:p>
            <a:pPr marL="241300" marR="0" lvl="0" indent="-228600" algn="l" rtl="0">
              <a:lnSpc>
                <a:spcPct val="100000"/>
              </a:lnSpc>
              <a:spcBef>
                <a:spcPts val="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Main memory must support both OS and user processes</a:t>
            </a:r>
            <a:endParaRPr sz="2800">
              <a:solidFill>
                <a:schemeClr val="dk1"/>
              </a:solidFill>
              <a:latin typeface="Arial"/>
              <a:ea typeface="Arial"/>
              <a:cs typeface="Arial"/>
              <a:sym typeface="Arial"/>
            </a:endParaRPr>
          </a:p>
          <a:p>
            <a:pPr marL="241300" marR="0" lvl="0" indent="-228600" algn="l" rtl="0">
              <a:lnSpc>
                <a:spcPct val="100000"/>
              </a:lnSpc>
              <a:spcBef>
                <a:spcPts val="101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Limited resource, must allocate efficiently</a:t>
            </a:r>
            <a:endParaRPr/>
          </a:p>
          <a:p>
            <a:pPr marL="241300" marR="0" lvl="0" indent="-228600" algn="l" rtl="0">
              <a:lnSpc>
                <a:spcPct val="100000"/>
              </a:lnSpc>
              <a:spcBef>
                <a:spcPts val="101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Contiguous allocation is one early method</a:t>
            </a:r>
            <a:endParaRPr sz="2800">
              <a:solidFill>
                <a:schemeClr val="dk1"/>
              </a:solidFill>
              <a:latin typeface="Arial"/>
              <a:ea typeface="Arial"/>
              <a:cs typeface="Arial"/>
              <a:sym typeface="Arial"/>
            </a:endParaRPr>
          </a:p>
          <a:p>
            <a:pPr marL="241300" marR="0" lvl="0" indent="-228600" algn="l" rtl="0">
              <a:lnSpc>
                <a:spcPct val="100000"/>
              </a:lnSpc>
              <a:spcBef>
                <a:spcPts val="1005"/>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Main memory usually into two </a:t>
            </a:r>
            <a:r>
              <a:rPr lang="en-US" sz="2800" b="1">
                <a:solidFill>
                  <a:srgbClr val="0000FF"/>
                </a:solidFill>
                <a:latin typeface="Arial"/>
                <a:ea typeface="Arial"/>
                <a:cs typeface="Arial"/>
                <a:sym typeface="Arial"/>
              </a:rPr>
              <a:t>partitions</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marL="698500" marR="5080" lvl="1" indent="-228600" algn="l" rtl="0">
              <a:lnSpc>
                <a:spcPct val="100000"/>
              </a:lnSpc>
              <a:spcBef>
                <a:spcPts val="88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Resident operating system, usually held in low memory</a:t>
            </a:r>
            <a:endParaRPr/>
          </a:p>
          <a:p>
            <a:pPr marL="698500" marR="0" lvl="1" indent="-229234" algn="l" rtl="0">
              <a:lnSpc>
                <a:spcPct val="100000"/>
              </a:lnSpc>
              <a:spcBef>
                <a:spcPts val="86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User processes then held in high memory</a:t>
            </a:r>
            <a:endParaRPr/>
          </a:p>
          <a:p>
            <a:pPr marL="698500" marR="0" lvl="1" indent="-229234" algn="l" rtl="0">
              <a:lnSpc>
                <a:spcPct val="100000"/>
              </a:lnSpc>
              <a:spcBef>
                <a:spcPts val="86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Each process contained in single contiguous section of memory</a:t>
            </a:r>
            <a:endParaRPr sz="2400" b="0" i="0" u="none" strike="noStrike" cap="none">
              <a:solidFill>
                <a:schemeClr val="dk1"/>
              </a:solidFill>
              <a:latin typeface="Arial"/>
              <a:ea typeface="Arial"/>
              <a:cs typeface="Arial"/>
              <a:sym typeface="Arial"/>
            </a:endParaRPr>
          </a:p>
        </p:txBody>
      </p:sp>
      <p:sp>
        <p:nvSpPr>
          <p:cNvPr id="229" name="Google Shape;229;p14"/>
          <p:cNvSpPr txBox="1">
            <a:spLocks noGrp="1"/>
          </p:cNvSpPr>
          <p:nvPr>
            <p:ph type="title"/>
          </p:nvPr>
        </p:nvSpPr>
        <p:spPr>
          <a:xfrm>
            <a:off x="916939" y="669112"/>
            <a:ext cx="6020435"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Contiguous Allocation</a:t>
            </a:r>
            <a:endParaRPr sz="4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5"/>
          <p:cNvPicPr preferRelativeResize="0"/>
          <p:nvPr/>
        </p:nvPicPr>
        <p:blipFill rotWithShape="1">
          <a:blip r:embed="rId3">
            <a:alphaModFix/>
          </a:blip>
          <a:srcRect/>
          <a:stretch/>
        </p:blipFill>
        <p:spPr>
          <a:xfrm>
            <a:off x="800100" y="1600200"/>
            <a:ext cx="10591800" cy="30051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16"/>
          <p:cNvPicPr preferRelativeResize="0"/>
          <p:nvPr/>
        </p:nvPicPr>
        <p:blipFill rotWithShape="1">
          <a:blip r:embed="rId3">
            <a:alphaModFix/>
          </a:blip>
          <a:srcRect/>
          <a:stretch/>
        </p:blipFill>
        <p:spPr>
          <a:xfrm>
            <a:off x="47625" y="152400"/>
            <a:ext cx="12096750" cy="647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7"/>
          <p:cNvPicPr preferRelativeResize="0"/>
          <p:nvPr/>
        </p:nvPicPr>
        <p:blipFill rotWithShape="1">
          <a:blip r:embed="rId3">
            <a:alphaModFix/>
          </a:blip>
          <a:srcRect/>
          <a:stretch/>
        </p:blipFill>
        <p:spPr>
          <a:xfrm>
            <a:off x="814387" y="152400"/>
            <a:ext cx="10563225" cy="6319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8"/>
          <p:cNvSpPr txBox="1"/>
          <p:nvPr/>
        </p:nvSpPr>
        <p:spPr>
          <a:xfrm>
            <a:off x="916939" y="1716890"/>
            <a:ext cx="9843770" cy="2522220"/>
          </a:xfrm>
          <a:prstGeom prst="rect">
            <a:avLst/>
          </a:prstGeom>
          <a:noFill/>
          <a:ln>
            <a:noFill/>
          </a:ln>
        </p:spPr>
        <p:txBody>
          <a:bodyPr spcFirstLastPara="1" wrap="square" lIns="0" tIns="104125" rIns="0" bIns="0" anchor="t" anchorCtr="0">
            <a:spAutoFit/>
          </a:bodyPr>
          <a:lstStyle/>
          <a:p>
            <a:pPr marL="241300" marR="0" lvl="0" indent="-228600" algn="l" rtl="0">
              <a:lnSpc>
                <a:spcPct val="100000"/>
              </a:lnSpc>
              <a:spcBef>
                <a:spcPts val="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Multiple-partition allocation</a:t>
            </a:r>
            <a:endParaRPr sz="2800">
              <a:solidFill>
                <a:schemeClr val="dk1"/>
              </a:solidFill>
              <a:latin typeface="Arial"/>
              <a:ea typeface="Arial"/>
              <a:cs typeface="Arial"/>
              <a:sym typeface="Arial"/>
            </a:endParaRPr>
          </a:p>
          <a:p>
            <a:pPr marL="698500" marR="0" lvl="1" indent="-229234" algn="l" rtl="0">
              <a:lnSpc>
                <a:spcPct val="100000"/>
              </a:lnSpc>
              <a:spcBef>
                <a:spcPts val="405"/>
              </a:spcBef>
              <a:spcAft>
                <a:spcPts val="0"/>
              </a:spcAft>
              <a:buClr>
                <a:srgbClr val="EC7C30"/>
              </a:buClr>
              <a:buSzPts val="1600"/>
              <a:buFont typeface="Noto Sans Symbols"/>
              <a:buChar char="▪"/>
            </a:pPr>
            <a:r>
              <a:rPr lang="en-US" sz="1600" b="0" i="0" u="none" strike="noStrike" cap="none">
                <a:solidFill>
                  <a:schemeClr val="dk1"/>
                </a:solidFill>
                <a:latin typeface="Arial"/>
                <a:ea typeface="Arial"/>
                <a:cs typeface="Arial"/>
                <a:sym typeface="Arial"/>
              </a:rPr>
              <a:t>Degree of multiprogramming limited by number of partitions</a:t>
            </a:r>
            <a:endParaRPr sz="1600" b="0" i="0" u="none" strike="noStrike" cap="none">
              <a:solidFill>
                <a:schemeClr val="dk1"/>
              </a:solidFill>
              <a:latin typeface="Arial"/>
              <a:ea typeface="Arial"/>
              <a:cs typeface="Arial"/>
              <a:sym typeface="Arial"/>
            </a:endParaRPr>
          </a:p>
          <a:p>
            <a:pPr marL="698500" marR="0" lvl="1" indent="-229234" algn="l" rtl="0">
              <a:lnSpc>
                <a:spcPct val="100000"/>
              </a:lnSpc>
              <a:spcBef>
                <a:spcPts val="400"/>
              </a:spcBef>
              <a:spcAft>
                <a:spcPts val="0"/>
              </a:spcAft>
              <a:buClr>
                <a:srgbClr val="EC7C30"/>
              </a:buClr>
              <a:buSzPts val="1600"/>
              <a:buFont typeface="Noto Sans Symbols"/>
              <a:buChar char="▪"/>
            </a:pPr>
            <a:r>
              <a:rPr lang="en-US" sz="1600" b="1" i="0" u="none" strike="noStrike" cap="none">
                <a:solidFill>
                  <a:srgbClr val="0000FF"/>
                </a:solidFill>
                <a:latin typeface="Arial"/>
                <a:ea typeface="Arial"/>
                <a:cs typeface="Arial"/>
                <a:sym typeface="Arial"/>
              </a:rPr>
              <a:t>Variable-partition </a:t>
            </a:r>
            <a:r>
              <a:rPr lang="en-US" sz="1600" b="0" i="0" u="none" strike="noStrike" cap="none">
                <a:solidFill>
                  <a:schemeClr val="dk1"/>
                </a:solidFill>
                <a:latin typeface="Arial"/>
                <a:ea typeface="Arial"/>
                <a:cs typeface="Arial"/>
                <a:sym typeface="Arial"/>
              </a:rPr>
              <a:t>sizes for efficiency (sized to a given process’ needs)</a:t>
            </a:r>
            <a:endParaRPr sz="1600" b="0" i="0" u="none" strike="noStrike" cap="none">
              <a:solidFill>
                <a:schemeClr val="dk1"/>
              </a:solidFill>
              <a:latin typeface="Arial"/>
              <a:ea typeface="Arial"/>
              <a:cs typeface="Arial"/>
              <a:sym typeface="Arial"/>
            </a:endParaRPr>
          </a:p>
          <a:p>
            <a:pPr marL="698500" marR="0" lvl="1" indent="-229234" algn="l" rtl="0">
              <a:lnSpc>
                <a:spcPct val="100000"/>
              </a:lnSpc>
              <a:spcBef>
                <a:spcPts val="385"/>
              </a:spcBef>
              <a:spcAft>
                <a:spcPts val="0"/>
              </a:spcAft>
              <a:buClr>
                <a:srgbClr val="EC7C30"/>
              </a:buClr>
              <a:buSzPts val="1600"/>
              <a:buFont typeface="Noto Sans Symbols"/>
              <a:buChar char="▪"/>
            </a:pPr>
            <a:r>
              <a:rPr lang="en-US" sz="1600" b="1" i="0" u="none" strike="noStrike" cap="none">
                <a:solidFill>
                  <a:srgbClr val="0000FF"/>
                </a:solidFill>
                <a:latin typeface="Arial"/>
                <a:ea typeface="Arial"/>
                <a:cs typeface="Arial"/>
                <a:sym typeface="Arial"/>
              </a:rPr>
              <a:t>Hole </a:t>
            </a:r>
            <a:r>
              <a:rPr lang="en-US" sz="1600" b="0" i="0" u="none" strike="noStrike" cap="none">
                <a:solidFill>
                  <a:schemeClr val="dk1"/>
                </a:solidFill>
                <a:latin typeface="Arial"/>
                <a:ea typeface="Arial"/>
                <a:cs typeface="Arial"/>
                <a:sym typeface="Arial"/>
              </a:rPr>
              <a:t>– block of available memory; holes of various size are scattered throughout memory</a:t>
            </a:r>
            <a:endParaRPr sz="1600" b="0" i="0" u="none" strike="noStrike" cap="none">
              <a:solidFill>
                <a:schemeClr val="dk1"/>
              </a:solidFill>
              <a:latin typeface="Arial"/>
              <a:ea typeface="Arial"/>
              <a:cs typeface="Arial"/>
              <a:sym typeface="Arial"/>
            </a:endParaRPr>
          </a:p>
          <a:p>
            <a:pPr marL="698500" marR="0" lvl="1" indent="-229234" algn="l" rtl="0">
              <a:lnSpc>
                <a:spcPct val="100000"/>
              </a:lnSpc>
              <a:spcBef>
                <a:spcPts val="370"/>
              </a:spcBef>
              <a:spcAft>
                <a:spcPts val="0"/>
              </a:spcAft>
              <a:buClr>
                <a:srgbClr val="EC7C30"/>
              </a:buClr>
              <a:buSzPts val="1600"/>
              <a:buFont typeface="Noto Sans Symbols"/>
              <a:buChar char="▪"/>
            </a:pPr>
            <a:r>
              <a:rPr lang="en-US" sz="1600" b="0" i="0" u="none" strike="noStrike" cap="none">
                <a:solidFill>
                  <a:schemeClr val="dk1"/>
                </a:solidFill>
                <a:latin typeface="Arial"/>
                <a:ea typeface="Arial"/>
                <a:cs typeface="Arial"/>
                <a:sym typeface="Arial"/>
              </a:rPr>
              <a:t>When a process arrives, it is allocated memory from a hole large enough to accommodate it</a:t>
            </a:r>
            <a:endParaRPr sz="1600" b="0" i="0" u="none" strike="noStrike" cap="none">
              <a:solidFill>
                <a:schemeClr val="dk1"/>
              </a:solidFill>
              <a:latin typeface="Arial"/>
              <a:ea typeface="Arial"/>
              <a:cs typeface="Arial"/>
              <a:sym typeface="Arial"/>
            </a:endParaRPr>
          </a:p>
          <a:p>
            <a:pPr marL="698500" marR="0" lvl="1" indent="-229234" algn="l" rtl="0">
              <a:lnSpc>
                <a:spcPct val="100000"/>
              </a:lnSpc>
              <a:spcBef>
                <a:spcPts val="385"/>
              </a:spcBef>
              <a:spcAft>
                <a:spcPts val="0"/>
              </a:spcAft>
              <a:buClr>
                <a:srgbClr val="EC7C30"/>
              </a:buClr>
              <a:buSzPts val="1600"/>
              <a:buFont typeface="Noto Sans Symbols"/>
              <a:buChar char="▪"/>
            </a:pPr>
            <a:r>
              <a:rPr lang="en-US" sz="1600" b="0" i="0" u="none" strike="noStrike" cap="none">
                <a:solidFill>
                  <a:schemeClr val="dk1"/>
                </a:solidFill>
                <a:latin typeface="Arial"/>
                <a:ea typeface="Arial"/>
                <a:cs typeface="Arial"/>
                <a:sym typeface="Arial"/>
              </a:rPr>
              <a:t>Process exiting frees its partition, adjacent free partitions combined</a:t>
            </a:r>
            <a:endParaRPr sz="1600" b="0" i="0" u="none" strike="noStrike" cap="none">
              <a:solidFill>
                <a:schemeClr val="dk1"/>
              </a:solidFill>
              <a:latin typeface="Arial"/>
              <a:ea typeface="Arial"/>
              <a:cs typeface="Arial"/>
              <a:sym typeface="Arial"/>
            </a:endParaRPr>
          </a:p>
          <a:p>
            <a:pPr marL="227965" marR="4521835" lvl="1" indent="-227965" algn="r" rtl="0">
              <a:lnSpc>
                <a:spcPct val="114062"/>
              </a:lnSpc>
              <a:spcBef>
                <a:spcPts val="385"/>
              </a:spcBef>
              <a:spcAft>
                <a:spcPts val="0"/>
              </a:spcAft>
              <a:buClr>
                <a:srgbClr val="EC7C30"/>
              </a:buClr>
              <a:buSzPts val="1600"/>
              <a:buFont typeface="Noto Sans Symbols"/>
              <a:buChar char="▪"/>
            </a:pPr>
            <a:r>
              <a:rPr lang="en-US" sz="1600" b="0" i="0" u="none" strike="noStrike" cap="none">
                <a:solidFill>
                  <a:schemeClr val="dk1"/>
                </a:solidFill>
                <a:latin typeface="Arial"/>
                <a:ea typeface="Arial"/>
                <a:cs typeface="Arial"/>
                <a:sym typeface="Arial"/>
              </a:rPr>
              <a:t>Operating system maintains information about:</a:t>
            </a:r>
            <a:endParaRPr sz="1600" b="0" i="0" u="none" strike="noStrike" cap="none">
              <a:solidFill>
                <a:schemeClr val="dk1"/>
              </a:solidFill>
              <a:latin typeface="Arial"/>
              <a:ea typeface="Arial"/>
              <a:cs typeface="Arial"/>
              <a:sym typeface="Arial"/>
            </a:endParaRPr>
          </a:p>
          <a:p>
            <a:pPr marL="267970" marR="4497070" lvl="2" indent="-267970" algn="r" rtl="0">
              <a:lnSpc>
                <a:spcPct val="114062"/>
              </a:lnSpc>
              <a:spcBef>
                <a:spcPts val="0"/>
              </a:spcBef>
              <a:spcAft>
                <a:spcPts val="0"/>
              </a:spcAft>
              <a:buClr>
                <a:schemeClr val="dk1"/>
              </a:buClr>
              <a:buSzPts val="1600"/>
              <a:buFont typeface="Arial"/>
              <a:buAutoNum type="alphaLcParenR"/>
            </a:pPr>
            <a:r>
              <a:rPr lang="en-US" sz="1600" b="0" i="0" u="none" strike="noStrike" cap="none">
                <a:solidFill>
                  <a:schemeClr val="dk1"/>
                </a:solidFill>
                <a:latin typeface="Arial"/>
                <a:ea typeface="Arial"/>
                <a:cs typeface="Arial"/>
                <a:sym typeface="Arial"/>
              </a:rPr>
              <a:t>allocated partitions	b) free partitions (hole)</a:t>
            </a:r>
            <a:endParaRPr sz="1600" b="0" i="0" u="none" strike="noStrike" cap="none">
              <a:solidFill>
                <a:schemeClr val="dk1"/>
              </a:solidFill>
              <a:latin typeface="Arial"/>
              <a:ea typeface="Arial"/>
              <a:cs typeface="Arial"/>
              <a:sym typeface="Arial"/>
            </a:endParaRPr>
          </a:p>
        </p:txBody>
      </p:sp>
      <p:sp>
        <p:nvSpPr>
          <p:cNvPr id="252" name="Google Shape;252;p18"/>
          <p:cNvSpPr txBox="1">
            <a:spLocks noGrp="1"/>
          </p:cNvSpPr>
          <p:nvPr>
            <p:ph type="title"/>
          </p:nvPr>
        </p:nvSpPr>
        <p:spPr>
          <a:xfrm>
            <a:off x="916939" y="669112"/>
            <a:ext cx="7478395"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Multiple-partition allocation</a:t>
            </a:r>
            <a:endParaRPr sz="4400"/>
          </a:p>
        </p:txBody>
      </p:sp>
      <p:sp>
        <p:nvSpPr>
          <p:cNvPr id="253" name="Google Shape;253;p18"/>
          <p:cNvSpPr/>
          <p:nvPr/>
        </p:nvSpPr>
        <p:spPr>
          <a:xfrm>
            <a:off x="2903220" y="4373879"/>
            <a:ext cx="6675120" cy="217627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9"/>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9"/>
          <p:cNvSpPr txBox="1"/>
          <p:nvPr/>
        </p:nvSpPr>
        <p:spPr>
          <a:xfrm>
            <a:off x="916939" y="1718552"/>
            <a:ext cx="10837545" cy="4493895"/>
          </a:xfrm>
          <a:prstGeom prst="rect">
            <a:avLst/>
          </a:prstGeom>
          <a:noFill/>
          <a:ln>
            <a:noFill/>
          </a:ln>
        </p:spPr>
        <p:txBody>
          <a:bodyPr spcFirstLastPara="1" wrap="square" lIns="0" tIns="57775" rIns="0" bIns="0" anchor="t" anchorCtr="0">
            <a:spAutoFit/>
          </a:bodyPr>
          <a:lstStyle/>
          <a:p>
            <a:pPr marL="241300" marR="0" lvl="0" indent="-228600" algn="l" rtl="0">
              <a:lnSpc>
                <a:spcPct val="100000"/>
              </a:lnSpc>
              <a:spcBef>
                <a:spcPts val="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How to satisfy a request of size </a:t>
            </a:r>
            <a:r>
              <a:rPr lang="en-US" sz="2800" b="1" i="1">
                <a:solidFill>
                  <a:schemeClr val="dk1"/>
                </a:solidFill>
                <a:latin typeface="Arial"/>
                <a:ea typeface="Arial"/>
                <a:cs typeface="Arial"/>
                <a:sym typeface="Arial"/>
              </a:rPr>
              <a:t>n </a:t>
            </a:r>
            <a:r>
              <a:rPr lang="en-US" sz="2800">
                <a:solidFill>
                  <a:schemeClr val="dk1"/>
                </a:solidFill>
                <a:latin typeface="Arial"/>
                <a:ea typeface="Arial"/>
                <a:cs typeface="Arial"/>
                <a:sym typeface="Arial"/>
              </a:rPr>
              <a:t>from a list of free holes?</a:t>
            </a:r>
            <a:endParaRPr sz="2800">
              <a:solidFill>
                <a:schemeClr val="dk1"/>
              </a:solidFill>
              <a:latin typeface="Arial"/>
              <a:ea typeface="Arial"/>
              <a:cs typeface="Arial"/>
              <a:sym typeface="Arial"/>
            </a:endParaRPr>
          </a:p>
          <a:p>
            <a:pPr marL="698500" marR="0" lvl="1" indent="-229234" algn="l" rtl="0">
              <a:lnSpc>
                <a:spcPct val="100000"/>
              </a:lnSpc>
              <a:spcBef>
                <a:spcPts val="360"/>
              </a:spcBef>
              <a:spcAft>
                <a:spcPts val="0"/>
              </a:spcAft>
              <a:buClr>
                <a:srgbClr val="EC7C30"/>
              </a:buClr>
              <a:buSzPts val="2800"/>
              <a:buFont typeface="Noto Sans Symbols"/>
              <a:buChar char="▪"/>
            </a:pPr>
            <a:r>
              <a:rPr lang="en-US" sz="2800" b="1" i="0" u="none" strike="noStrike" cap="none">
                <a:solidFill>
                  <a:srgbClr val="3366FF"/>
                </a:solidFill>
                <a:latin typeface="Arial"/>
                <a:ea typeface="Arial"/>
                <a:cs typeface="Arial"/>
                <a:sym typeface="Arial"/>
              </a:rPr>
              <a:t>First-fit</a:t>
            </a:r>
            <a:r>
              <a:rPr lang="en-US" sz="2800" b="0" i="0" u="none" strike="noStrike" cap="none">
                <a:solidFill>
                  <a:schemeClr val="dk1"/>
                </a:solidFill>
                <a:latin typeface="Arial"/>
                <a:ea typeface="Arial"/>
                <a:cs typeface="Arial"/>
                <a:sym typeface="Arial"/>
              </a:rPr>
              <a:t>:	Allocate the </a:t>
            </a:r>
            <a:r>
              <a:rPr lang="en-US" sz="2800" b="1" i="1" u="none" strike="noStrike" cap="none">
                <a:solidFill>
                  <a:schemeClr val="dk1"/>
                </a:solidFill>
                <a:latin typeface="Arial"/>
                <a:ea typeface="Arial"/>
                <a:cs typeface="Arial"/>
                <a:sym typeface="Arial"/>
              </a:rPr>
              <a:t>first </a:t>
            </a:r>
            <a:r>
              <a:rPr lang="en-US" sz="2800" b="0" i="0" u="none" strike="noStrike" cap="none">
                <a:solidFill>
                  <a:schemeClr val="dk1"/>
                </a:solidFill>
                <a:latin typeface="Arial"/>
                <a:ea typeface="Arial"/>
                <a:cs typeface="Arial"/>
                <a:sym typeface="Arial"/>
              </a:rPr>
              <a:t>hole that is big enough</a:t>
            </a:r>
            <a:endParaRPr sz="2800" b="0" i="0" u="none" strike="noStrike" cap="none">
              <a:solidFill>
                <a:schemeClr val="dk1"/>
              </a:solidFill>
              <a:latin typeface="Arial"/>
              <a:ea typeface="Arial"/>
              <a:cs typeface="Arial"/>
              <a:sym typeface="Arial"/>
            </a:endParaRPr>
          </a:p>
          <a:p>
            <a:pPr marL="698500" marR="5080" lvl="1" indent="-228600" algn="l" rtl="0">
              <a:lnSpc>
                <a:spcPct val="79600"/>
              </a:lnSpc>
              <a:spcBef>
                <a:spcPts val="1025"/>
              </a:spcBef>
              <a:spcAft>
                <a:spcPts val="0"/>
              </a:spcAft>
              <a:buClr>
                <a:srgbClr val="EC7C30"/>
              </a:buClr>
              <a:buSzPts val="2800"/>
              <a:buFont typeface="Noto Sans Symbols"/>
              <a:buChar char="▪"/>
            </a:pPr>
            <a:r>
              <a:rPr lang="en-US" sz="2800" b="1" i="0" u="none" strike="noStrike" cap="none">
                <a:solidFill>
                  <a:srgbClr val="3366FF"/>
                </a:solidFill>
                <a:latin typeface="Arial"/>
                <a:ea typeface="Arial"/>
                <a:cs typeface="Arial"/>
                <a:sym typeface="Arial"/>
              </a:rPr>
              <a:t>Best-fit</a:t>
            </a:r>
            <a:r>
              <a:rPr lang="en-US" sz="2800" b="0" i="0" u="none" strike="noStrike" cap="none">
                <a:solidFill>
                  <a:schemeClr val="dk1"/>
                </a:solidFill>
                <a:latin typeface="Arial"/>
                <a:ea typeface="Arial"/>
                <a:cs typeface="Arial"/>
                <a:sym typeface="Arial"/>
              </a:rPr>
              <a:t>:	Allocate the </a:t>
            </a:r>
            <a:r>
              <a:rPr lang="en-US" sz="2800" b="1" i="1" u="none" strike="noStrike" cap="none">
                <a:solidFill>
                  <a:schemeClr val="dk1"/>
                </a:solidFill>
                <a:latin typeface="Arial"/>
                <a:ea typeface="Arial"/>
                <a:cs typeface="Arial"/>
                <a:sym typeface="Arial"/>
              </a:rPr>
              <a:t>smallest </a:t>
            </a:r>
            <a:r>
              <a:rPr lang="en-US" sz="2800" b="0" i="0" u="none" strike="noStrike" cap="none">
                <a:solidFill>
                  <a:schemeClr val="dk1"/>
                </a:solidFill>
                <a:latin typeface="Arial"/>
                <a:ea typeface="Arial"/>
                <a:cs typeface="Arial"/>
                <a:sym typeface="Arial"/>
              </a:rPr>
              <a:t>hole that is big enough; must  search entire list, unless ordered by size</a:t>
            </a:r>
            <a:endParaRPr sz="2800" b="0" i="0" u="none" strike="noStrike" cap="none">
              <a:solidFill>
                <a:schemeClr val="dk1"/>
              </a:solidFill>
              <a:latin typeface="Arial"/>
              <a:ea typeface="Arial"/>
              <a:cs typeface="Arial"/>
              <a:sym typeface="Arial"/>
            </a:endParaRPr>
          </a:p>
          <a:p>
            <a:pPr marL="1155700" marR="0" lvl="2" indent="-229235" algn="l" rtl="0">
              <a:lnSpc>
                <a:spcPct val="100000"/>
              </a:lnSpc>
              <a:spcBef>
                <a:spcPts val="30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Produces the smallest leftover hole</a:t>
            </a:r>
            <a:endParaRPr sz="2400" b="0" i="0" u="none" strike="noStrike" cap="none">
              <a:solidFill>
                <a:schemeClr val="dk1"/>
              </a:solidFill>
              <a:latin typeface="Arial"/>
              <a:ea typeface="Arial"/>
              <a:cs typeface="Arial"/>
              <a:sym typeface="Arial"/>
            </a:endParaRPr>
          </a:p>
          <a:p>
            <a:pPr marL="698500" marR="93980" lvl="1" indent="-228600" algn="l" rtl="0">
              <a:lnSpc>
                <a:spcPct val="79600"/>
              </a:lnSpc>
              <a:spcBef>
                <a:spcPts val="1019"/>
              </a:spcBef>
              <a:spcAft>
                <a:spcPts val="0"/>
              </a:spcAft>
              <a:buClr>
                <a:srgbClr val="EC7C30"/>
              </a:buClr>
              <a:buSzPts val="2800"/>
              <a:buFont typeface="Noto Sans Symbols"/>
              <a:buChar char="▪"/>
            </a:pPr>
            <a:r>
              <a:rPr lang="en-US" sz="2800" b="1" i="0" u="none" strike="noStrike" cap="none">
                <a:solidFill>
                  <a:srgbClr val="3366FF"/>
                </a:solidFill>
                <a:latin typeface="Arial"/>
                <a:ea typeface="Arial"/>
                <a:cs typeface="Arial"/>
                <a:sym typeface="Arial"/>
              </a:rPr>
              <a:t>Worst-fit</a:t>
            </a:r>
            <a:r>
              <a:rPr lang="en-US" sz="2800" b="0" i="0" u="none" strike="noStrike" cap="none">
                <a:solidFill>
                  <a:schemeClr val="dk1"/>
                </a:solidFill>
                <a:latin typeface="Arial"/>
                <a:ea typeface="Arial"/>
                <a:cs typeface="Arial"/>
                <a:sym typeface="Arial"/>
              </a:rPr>
              <a:t>:	Allocate the </a:t>
            </a:r>
            <a:r>
              <a:rPr lang="en-US" sz="2800" b="1" i="1" u="none" strike="noStrike" cap="none">
                <a:solidFill>
                  <a:schemeClr val="dk1"/>
                </a:solidFill>
                <a:latin typeface="Arial"/>
                <a:ea typeface="Arial"/>
                <a:cs typeface="Arial"/>
                <a:sym typeface="Arial"/>
              </a:rPr>
              <a:t>largest </a:t>
            </a:r>
            <a:r>
              <a:rPr lang="en-US" sz="2800" b="0" i="0" u="none" strike="noStrike" cap="none">
                <a:solidFill>
                  <a:schemeClr val="dk1"/>
                </a:solidFill>
                <a:latin typeface="Arial"/>
                <a:ea typeface="Arial"/>
                <a:cs typeface="Arial"/>
                <a:sym typeface="Arial"/>
              </a:rPr>
              <a:t>hole; must also search entire  list</a:t>
            </a:r>
            <a:endParaRPr sz="2800" b="0" i="0" u="none" strike="noStrike" cap="none">
              <a:solidFill>
                <a:schemeClr val="dk1"/>
              </a:solidFill>
              <a:latin typeface="Arial"/>
              <a:ea typeface="Arial"/>
              <a:cs typeface="Arial"/>
              <a:sym typeface="Arial"/>
            </a:endParaRPr>
          </a:p>
          <a:p>
            <a:pPr marL="1155700" marR="0" lvl="2" indent="-229235" algn="l" rtl="0">
              <a:lnSpc>
                <a:spcPct val="100000"/>
              </a:lnSpc>
              <a:spcBef>
                <a:spcPts val="30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Produces the largest leftover hole</a:t>
            </a:r>
            <a:endParaRPr sz="2400" b="0" i="0" u="none" strike="noStrike" cap="none">
              <a:solidFill>
                <a:schemeClr val="dk1"/>
              </a:solidFill>
              <a:latin typeface="Arial"/>
              <a:ea typeface="Arial"/>
              <a:cs typeface="Arial"/>
              <a:sym typeface="Arial"/>
            </a:endParaRPr>
          </a:p>
          <a:p>
            <a:pPr marL="914400" marR="0" lvl="2" indent="0" algn="l" rtl="0">
              <a:lnSpc>
                <a:spcPct val="100000"/>
              </a:lnSpc>
              <a:spcBef>
                <a:spcPts val="50"/>
              </a:spcBef>
              <a:spcAft>
                <a:spcPts val="0"/>
              </a:spcAft>
              <a:buClr>
                <a:srgbClr val="EC7C30"/>
              </a:buClr>
              <a:buSzPts val="3350"/>
              <a:buFont typeface="Noto Sans Symbols"/>
              <a:buNone/>
            </a:pPr>
            <a:endParaRPr sz="3350" b="0" i="0" u="none" strike="noStrike" cap="none">
              <a:solidFill>
                <a:schemeClr val="dk1"/>
              </a:solidFill>
              <a:latin typeface="Arial"/>
              <a:ea typeface="Arial"/>
              <a:cs typeface="Arial"/>
              <a:sym typeface="Arial"/>
            </a:endParaRPr>
          </a:p>
          <a:p>
            <a:pPr marL="698500" marR="798830" lvl="1" indent="-228600" algn="l" rtl="0">
              <a:lnSpc>
                <a:spcPct val="95833"/>
              </a:lnSpc>
              <a:spcBef>
                <a:spcPts val="0"/>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First-fit and best-fit better than worst-fit in terms of speed and storage  utilization</a:t>
            </a:r>
            <a:endParaRPr sz="2400" b="0" i="0" u="none" strike="noStrike" cap="none">
              <a:solidFill>
                <a:schemeClr val="dk1"/>
              </a:solidFill>
              <a:latin typeface="Arial"/>
              <a:ea typeface="Arial"/>
              <a:cs typeface="Arial"/>
              <a:sym typeface="Arial"/>
            </a:endParaRPr>
          </a:p>
        </p:txBody>
      </p:sp>
      <p:sp>
        <p:nvSpPr>
          <p:cNvPr id="260" name="Google Shape;260;p19"/>
          <p:cNvSpPr txBox="1">
            <a:spLocks noGrp="1"/>
          </p:cNvSpPr>
          <p:nvPr>
            <p:ph type="title"/>
          </p:nvPr>
        </p:nvSpPr>
        <p:spPr>
          <a:xfrm>
            <a:off x="916939" y="669112"/>
            <a:ext cx="1009015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Dynamic Storage-Allocation Problem</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ftr" idx="11"/>
          </p:nvPr>
        </p:nvSpPr>
        <p:spPr>
          <a:xfrm>
            <a:off x="2590800" y="6553200"/>
            <a:ext cx="5410200" cy="24765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Chapter 4</a:t>
            </a:r>
            <a:endParaRPr/>
          </a:p>
        </p:txBody>
      </p:sp>
      <p:sp>
        <p:nvSpPr>
          <p:cNvPr id="82" name="Google Shape;82;p2"/>
          <p:cNvSpPr txBox="1">
            <a:spLocks noGrp="1"/>
          </p:cNvSpPr>
          <p:nvPr>
            <p:ph type="sldNum" idx="12"/>
          </p:nvPr>
        </p:nvSpPr>
        <p:spPr>
          <a:xfrm>
            <a:off x="8153400" y="6553200"/>
            <a:ext cx="381000" cy="247650"/>
          </a:xfrm>
          <a:prstGeom prst="rect">
            <a:avLst/>
          </a:prstGeom>
          <a:noFill/>
          <a:ln>
            <a:noFill/>
          </a:ln>
        </p:spPr>
        <p:txBody>
          <a:bodyPr spcFirstLastPara="1" wrap="square" lIns="91425" tIns="45700" rIns="91425" bIns="45700" anchor="b" anchorCtr="0">
            <a:spAutoFit/>
          </a:bodyPr>
          <a:lstStyle/>
          <a:p>
            <a:pPr marL="0" marR="0" lvl="0" indent="0" algn="r" rtl="0">
              <a:spcBef>
                <a:spcPts val="0"/>
              </a:spcBef>
              <a:spcAft>
                <a:spcPts val="0"/>
              </a:spcAft>
              <a:buNone/>
            </a:pPr>
            <a:fld id="{00000000-1234-1234-1234-123412341234}" type="slidenum">
              <a:rPr lang="en-US" sz="900">
                <a:solidFill>
                  <a:schemeClr val="dk1"/>
                </a:solidFill>
                <a:latin typeface="Calibri"/>
                <a:ea typeface="Calibri"/>
                <a:cs typeface="Calibri"/>
                <a:sym typeface="Calibri"/>
              </a:rPr>
              <a:t>2</a:t>
            </a:fld>
            <a:endParaRPr sz="900">
              <a:solidFill>
                <a:schemeClr val="dk1"/>
              </a:solidFill>
              <a:latin typeface="Calibri"/>
              <a:ea typeface="Calibri"/>
              <a:cs typeface="Calibri"/>
              <a:sym typeface="Calibri"/>
            </a:endParaRPr>
          </a:p>
        </p:txBody>
      </p:sp>
      <p:sp>
        <p:nvSpPr>
          <p:cNvPr id="83" name="Google Shape;83;p2"/>
          <p:cNvSpPr txBox="1">
            <a:spLocks noGrp="1"/>
          </p:cNvSpPr>
          <p:nvPr>
            <p:ph type="dt" idx="10"/>
          </p:nvPr>
        </p:nvSpPr>
        <p:spPr>
          <a:xfrm>
            <a:off x="838200" y="6553200"/>
            <a:ext cx="1676400" cy="2476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CS 1550, cs.pitt.edu (originaly modified by Ethan L. Miller and Scott A. Brandt)</a:t>
            </a:r>
            <a:endParaRPr/>
          </a:p>
        </p:txBody>
      </p:sp>
      <p:sp>
        <p:nvSpPr>
          <p:cNvPr id="84" name="Google Shape;84;p2"/>
          <p:cNvSpPr txBox="1">
            <a:spLocks noGrp="1"/>
          </p:cNvSpPr>
          <p:nvPr>
            <p:ph type="title"/>
          </p:nvPr>
        </p:nvSpPr>
        <p:spPr>
          <a:xfrm>
            <a:off x="604647" y="640207"/>
            <a:ext cx="10982705"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In an ideal world…</a:t>
            </a:r>
            <a:endParaRPr/>
          </a:p>
        </p:txBody>
      </p:sp>
      <p:sp>
        <p:nvSpPr>
          <p:cNvPr id="85" name="Google Shape;85;p2"/>
          <p:cNvSpPr txBox="1">
            <a:spLocks noGrp="1"/>
          </p:cNvSpPr>
          <p:nvPr>
            <p:ph type="body" idx="1"/>
          </p:nvPr>
        </p:nvSpPr>
        <p:spPr>
          <a:xfrm>
            <a:off x="1136637" y="1270000"/>
            <a:ext cx="10630535" cy="276998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The ideal world has memory that is</a:t>
            </a:r>
            <a:endParaRPr/>
          </a:p>
          <a:p>
            <a:pPr marL="457200" lvl="1" indent="0" algn="l" rtl="0">
              <a:spcBef>
                <a:spcPts val="0"/>
              </a:spcBef>
              <a:spcAft>
                <a:spcPts val="0"/>
              </a:spcAft>
              <a:buNone/>
            </a:pPr>
            <a:r>
              <a:rPr lang="en-US"/>
              <a:t>Very large</a:t>
            </a:r>
            <a:endParaRPr/>
          </a:p>
          <a:p>
            <a:pPr marL="457200" lvl="1" indent="0" algn="l" rtl="0">
              <a:spcBef>
                <a:spcPts val="0"/>
              </a:spcBef>
              <a:spcAft>
                <a:spcPts val="0"/>
              </a:spcAft>
              <a:buNone/>
            </a:pPr>
            <a:r>
              <a:rPr lang="en-US"/>
              <a:t>Very fast</a:t>
            </a:r>
            <a:endParaRPr/>
          </a:p>
          <a:p>
            <a:pPr marL="457200" lvl="1" indent="0" algn="l" rtl="0">
              <a:spcBef>
                <a:spcPts val="0"/>
              </a:spcBef>
              <a:spcAft>
                <a:spcPts val="0"/>
              </a:spcAft>
              <a:buNone/>
            </a:pPr>
            <a:r>
              <a:rPr lang="en-US"/>
              <a:t>Non-volatile (doesn’t go away when power is turned off)</a:t>
            </a:r>
            <a:endParaRPr/>
          </a:p>
          <a:p>
            <a:pPr marL="0" lvl="0" indent="0" algn="l" rtl="0">
              <a:spcBef>
                <a:spcPts val="0"/>
              </a:spcBef>
              <a:spcAft>
                <a:spcPts val="0"/>
              </a:spcAft>
              <a:buNone/>
            </a:pPr>
            <a:r>
              <a:rPr lang="en-US"/>
              <a:t>The real world has memory that is:</a:t>
            </a:r>
            <a:endParaRPr/>
          </a:p>
          <a:p>
            <a:pPr marL="457200" lvl="1" indent="0" algn="l" rtl="0">
              <a:spcBef>
                <a:spcPts val="0"/>
              </a:spcBef>
              <a:spcAft>
                <a:spcPts val="0"/>
              </a:spcAft>
              <a:buNone/>
            </a:pPr>
            <a:r>
              <a:rPr lang="en-US"/>
              <a:t>Very large</a:t>
            </a:r>
            <a:endParaRPr/>
          </a:p>
          <a:p>
            <a:pPr marL="457200" lvl="1" indent="0" algn="l" rtl="0">
              <a:spcBef>
                <a:spcPts val="0"/>
              </a:spcBef>
              <a:spcAft>
                <a:spcPts val="0"/>
              </a:spcAft>
              <a:buNone/>
            </a:pPr>
            <a:r>
              <a:rPr lang="en-US"/>
              <a:t>Very fast</a:t>
            </a:r>
            <a:endParaRPr/>
          </a:p>
          <a:p>
            <a:pPr marL="457200" lvl="1" indent="0" algn="l" rtl="0">
              <a:spcBef>
                <a:spcPts val="0"/>
              </a:spcBef>
              <a:spcAft>
                <a:spcPts val="0"/>
              </a:spcAft>
              <a:buNone/>
            </a:pPr>
            <a:r>
              <a:rPr lang="en-US"/>
              <a:t>Affordable!</a:t>
            </a:r>
            <a:endParaRPr/>
          </a:p>
          <a:p>
            <a:pPr marL="457200" lvl="1" indent="-114300" algn="l" rtl="0">
              <a:spcBef>
                <a:spcPts val="0"/>
              </a:spcBef>
              <a:spcAft>
                <a:spcPts val="0"/>
              </a:spcAft>
              <a:buSzPts val="1800"/>
              <a:buFont typeface="Noto Sans Symbols"/>
              <a:buChar char="⇒"/>
            </a:pPr>
            <a:r>
              <a:rPr lang="en-US"/>
              <a:t>Pick any two…</a:t>
            </a:r>
            <a:endParaRPr/>
          </a:p>
          <a:p>
            <a:pPr marL="0" lvl="0" indent="0" algn="l" rtl="0">
              <a:spcBef>
                <a:spcPts val="0"/>
              </a:spcBef>
              <a:spcAft>
                <a:spcPts val="0"/>
              </a:spcAft>
              <a:buNone/>
            </a:pPr>
            <a:r>
              <a:rPr lang="en-US"/>
              <a:t>Memory management goal: make the real world look as much like the ideal world as possible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500"/>
                                        <p:tgtEl>
                                          <p:spTgt spid="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500"/>
                                        <p:tgtEl>
                                          <p:spTgt spid="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xEl>
                                              <p:pRg st="2" end="2"/>
                                            </p:txEl>
                                          </p:spTgt>
                                        </p:tgtEl>
                                        <p:attrNameLst>
                                          <p:attrName>style.visibility</p:attrName>
                                        </p:attrNameLst>
                                      </p:cBhvr>
                                      <p:to>
                                        <p:strVal val="visible"/>
                                      </p:to>
                                    </p:set>
                                    <p:animEffect transition="in" filter="fade">
                                      <p:cBhvr>
                                        <p:cTn id="17" dur="500"/>
                                        <p:tgtEl>
                                          <p:spTgt spid="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xEl>
                                              <p:pRg st="3" end="3"/>
                                            </p:txEl>
                                          </p:spTgt>
                                        </p:tgtEl>
                                        <p:attrNameLst>
                                          <p:attrName>style.visibility</p:attrName>
                                        </p:attrNameLst>
                                      </p:cBhvr>
                                      <p:to>
                                        <p:strVal val="visible"/>
                                      </p:to>
                                    </p:set>
                                    <p:animEffect transition="in" filter="fade">
                                      <p:cBhvr>
                                        <p:cTn id="22" dur="500"/>
                                        <p:tgtEl>
                                          <p:spTgt spid="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xEl>
                                              <p:pRg st="4" end="4"/>
                                            </p:txEl>
                                          </p:spTgt>
                                        </p:tgtEl>
                                        <p:attrNameLst>
                                          <p:attrName>style.visibility</p:attrName>
                                        </p:attrNameLst>
                                      </p:cBhvr>
                                      <p:to>
                                        <p:strVal val="visible"/>
                                      </p:to>
                                    </p:set>
                                    <p:animEffect transition="in" filter="fade">
                                      <p:cBhvr>
                                        <p:cTn id="27" dur="500"/>
                                        <p:tgtEl>
                                          <p:spTgt spid="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5">
                                            <p:txEl>
                                              <p:pRg st="5" end="5"/>
                                            </p:txEl>
                                          </p:spTgt>
                                        </p:tgtEl>
                                        <p:attrNameLst>
                                          <p:attrName>style.visibility</p:attrName>
                                        </p:attrNameLst>
                                      </p:cBhvr>
                                      <p:to>
                                        <p:strVal val="visible"/>
                                      </p:to>
                                    </p:set>
                                    <p:animEffect transition="in" filter="fade">
                                      <p:cBhvr>
                                        <p:cTn id="32" dur="500"/>
                                        <p:tgtEl>
                                          <p:spTgt spid="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5">
                                            <p:txEl>
                                              <p:pRg st="6" end="6"/>
                                            </p:txEl>
                                          </p:spTgt>
                                        </p:tgtEl>
                                        <p:attrNameLst>
                                          <p:attrName>style.visibility</p:attrName>
                                        </p:attrNameLst>
                                      </p:cBhvr>
                                      <p:to>
                                        <p:strVal val="visible"/>
                                      </p:to>
                                    </p:set>
                                    <p:animEffect transition="in" filter="fade">
                                      <p:cBhvr>
                                        <p:cTn id="37" dur="500"/>
                                        <p:tgtEl>
                                          <p:spTgt spid="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5">
                                            <p:txEl>
                                              <p:pRg st="7" end="7"/>
                                            </p:txEl>
                                          </p:spTgt>
                                        </p:tgtEl>
                                        <p:attrNameLst>
                                          <p:attrName>style.visibility</p:attrName>
                                        </p:attrNameLst>
                                      </p:cBhvr>
                                      <p:to>
                                        <p:strVal val="visible"/>
                                      </p:to>
                                    </p:set>
                                    <p:animEffect transition="in" filter="fade">
                                      <p:cBhvr>
                                        <p:cTn id="42" dur="500"/>
                                        <p:tgtEl>
                                          <p:spTgt spid="8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
                                            <p:txEl>
                                              <p:pRg st="8" end="8"/>
                                            </p:txEl>
                                          </p:spTgt>
                                        </p:tgtEl>
                                        <p:attrNameLst>
                                          <p:attrName>style.visibility</p:attrName>
                                        </p:attrNameLst>
                                      </p:cBhvr>
                                      <p:to>
                                        <p:strVal val="visible"/>
                                      </p:to>
                                    </p:set>
                                    <p:animEffect transition="in" filter="fade">
                                      <p:cBhvr>
                                        <p:cTn id="47" dur="500"/>
                                        <p:tgtEl>
                                          <p:spTgt spid="8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5">
                                            <p:txEl>
                                              <p:pRg st="9" end="9"/>
                                            </p:txEl>
                                          </p:spTgt>
                                        </p:tgtEl>
                                        <p:attrNameLst>
                                          <p:attrName>style.visibility</p:attrName>
                                        </p:attrNameLst>
                                      </p:cBhvr>
                                      <p:to>
                                        <p:strVal val="visible"/>
                                      </p:to>
                                    </p:set>
                                    <p:animEffect transition="in" filter="fade">
                                      <p:cBhvr>
                                        <p:cTn id="52"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0"/>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20"/>
          <p:cNvSpPr txBox="1"/>
          <p:nvPr/>
        </p:nvSpPr>
        <p:spPr>
          <a:xfrm>
            <a:off x="916939" y="1808733"/>
            <a:ext cx="10241280" cy="2113399"/>
          </a:xfrm>
          <a:prstGeom prst="rect">
            <a:avLst/>
          </a:prstGeom>
          <a:noFill/>
          <a:ln>
            <a:noFill/>
          </a:ln>
        </p:spPr>
        <p:txBody>
          <a:bodyPr spcFirstLastPara="1" wrap="square" lIns="0" tIns="60950" rIns="0" bIns="0" anchor="t" anchorCtr="0">
            <a:spAutoFit/>
          </a:bodyPr>
          <a:lstStyle/>
          <a:p>
            <a:pPr marL="241300" marR="728345" lvl="0" indent="-228600" algn="l" rtl="0">
              <a:lnSpc>
                <a:spcPct val="107857"/>
              </a:lnSpc>
              <a:spcBef>
                <a:spcPts val="0"/>
              </a:spcBef>
              <a:spcAft>
                <a:spcPts val="0"/>
              </a:spcAft>
              <a:buClr>
                <a:srgbClr val="EC7C30"/>
              </a:buClr>
              <a:buSzPts val="2800"/>
              <a:buFont typeface="Noto Sans Symbols"/>
              <a:buChar char="▪"/>
            </a:pPr>
            <a:r>
              <a:rPr lang="en-US" sz="2800" b="1">
                <a:solidFill>
                  <a:srgbClr val="3366FF"/>
                </a:solidFill>
                <a:latin typeface="Arial"/>
                <a:ea typeface="Arial"/>
                <a:cs typeface="Arial"/>
                <a:sym typeface="Arial"/>
              </a:rPr>
              <a:t>External Fragmentation </a:t>
            </a:r>
            <a:r>
              <a:rPr lang="en-US" sz="2800">
                <a:solidFill>
                  <a:schemeClr val="dk1"/>
                </a:solidFill>
                <a:latin typeface="Arial"/>
                <a:ea typeface="Arial"/>
                <a:cs typeface="Arial"/>
                <a:sym typeface="Arial"/>
              </a:rPr>
              <a:t>– total memory space exists to  satisfy a request, but it is not contiguous</a:t>
            </a:r>
            <a:endParaRPr/>
          </a:p>
          <a:p>
            <a:pPr marL="241300" marR="161290" lvl="0" indent="-228600" algn="l" rtl="0">
              <a:lnSpc>
                <a:spcPct val="107857"/>
              </a:lnSpc>
              <a:spcBef>
                <a:spcPts val="1015"/>
              </a:spcBef>
              <a:spcAft>
                <a:spcPts val="0"/>
              </a:spcAft>
              <a:buClr>
                <a:srgbClr val="EC7C30"/>
              </a:buClr>
              <a:buSzPts val="2800"/>
              <a:buFont typeface="Noto Sans Symbols"/>
              <a:buChar char="▪"/>
            </a:pPr>
            <a:r>
              <a:rPr lang="en-US" sz="2800" b="1">
                <a:solidFill>
                  <a:srgbClr val="3366FF"/>
                </a:solidFill>
                <a:latin typeface="Arial"/>
                <a:ea typeface="Arial"/>
                <a:cs typeface="Arial"/>
                <a:sym typeface="Arial"/>
              </a:rPr>
              <a:t>Internal Fragmentation </a:t>
            </a:r>
            <a:r>
              <a:rPr lang="en-US" sz="2800">
                <a:solidFill>
                  <a:schemeClr val="dk1"/>
                </a:solidFill>
                <a:latin typeface="Arial"/>
                <a:ea typeface="Arial"/>
                <a:cs typeface="Arial"/>
                <a:sym typeface="Arial"/>
              </a:rPr>
              <a:t>– allocated memory may be  slightly larger than requested memory; this size difference  is memory internal to a partition, but not being used</a:t>
            </a:r>
            <a:endParaRPr sz="2800">
              <a:solidFill>
                <a:schemeClr val="dk1"/>
              </a:solidFill>
              <a:latin typeface="Arial"/>
              <a:ea typeface="Arial"/>
              <a:cs typeface="Arial"/>
              <a:sym typeface="Arial"/>
            </a:endParaRPr>
          </a:p>
        </p:txBody>
      </p:sp>
      <p:sp>
        <p:nvSpPr>
          <p:cNvPr id="267" name="Google Shape;267;p20"/>
          <p:cNvSpPr txBox="1">
            <a:spLocks noGrp="1"/>
          </p:cNvSpPr>
          <p:nvPr>
            <p:ph type="title"/>
          </p:nvPr>
        </p:nvSpPr>
        <p:spPr>
          <a:xfrm>
            <a:off x="916939" y="669112"/>
            <a:ext cx="3964304"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Fragmentation</a:t>
            </a:r>
            <a:endParaRPr sz="4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1"/>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21"/>
          <p:cNvSpPr txBox="1"/>
          <p:nvPr/>
        </p:nvSpPr>
        <p:spPr>
          <a:xfrm>
            <a:off x="916939" y="1721468"/>
            <a:ext cx="10218420" cy="1300356"/>
          </a:xfrm>
          <a:prstGeom prst="rect">
            <a:avLst/>
          </a:prstGeom>
          <a:noFill/>
          <a:ln>
            <a:noFill/>
          </a:ln>
        </p:spPr>
        <p:txBody>
          <a:bodyPr spcFirstLastPara="1" wrap="square" lIns="0" tIns="99050" rIns="0" bIns="0" anchor="t" anchorCtr="0">
            <a:spAutoFit/>
          </a:bodyPr>
          <a:lstStyle/>
          <a:p>
            <a:pPr marL="241300" marR="0" lvl="0" indent="-228600" algn="l" rtl="0">
              <a:lnSpc>
                <a:spcPct val="100000"/>
              </a:lnSpc>
              <a:spcBef>
                <a:spcPts val="0"/>
              </a:spcBef>
              <a:spcAft>
                <a:spcPts val="0"/>
              </a:spcAft>
              <a:buClr>
                <a:srgbClr val="EC7C30"/>
              </a:buClr>
              <a:buSzPts val="2800"/>
              <a:buFont typeface="Noto Sans Symbols"/>
              <a:buChar char="▪"/>
            </a:pPr>
            <a:r>
              <a:rPr lang="en-US" sz="2800">
                <a:solidFill>
                  <a:schemeClr val="dk1"/>
                </a:solidFill>
                <a:latin typeface="Arial"/>
                <a:ea typeface="Arial"/>
                <a:cs typeface="Arial"/>
                <a:sym typeface="Arial"/>
              </a:rPr>
              <a:t>Reduce external fragmentation by </a:t>
            </a:r>
            <a:r>
              <a:rPr lang="en-US" sz="2800" b="1">
                <a:solidFill>
                  <a:srgbClr val="3366FF"/>
                </a:solidFill>
                <a:latin typeface="Arial"/>
                <a:ea typeface="Arial"/>
                <a:cs typeface="Arial"/>
                <a:sym typeface="Arial"/>
              </a:rPr>
              <a:t>compaction</a:t>
            </a:r>
            <a:endParaRPr sz="2800">
              <a:solidFill>
                <a:schemeClr val="dk1"/>
              </a:solidFill>
              <a:latin typeface="Arial"/>
              <a:ea typeface="Arial"/>
              <a:cs typeface="Arial"/>
              <a:sym typeface="Arial"/>
            </a:endParaRPr>
          </a:p>
          <a:p>
            <a:pPr marL="698500" marR="0" lvl="1" indent="-229234" algn="l" rtl="0">
              <a:lnSpc>
                <a:spcPct val="114166"/>
              </a:lnSpc>
              <a:spcBef>
                <a:spcPts val="595"/>
              </a:spcBef>
              <a:spcAft>
                <a:spcPts val="0"/>
              </a:spcAft>
              <a:buClr>
                <a:srgbClr val="EC7C30"/>
              </a:buClr>
              <a:buSzPts val="2400"/>
              <a:buFont typeface="Noto Sans Symbols"/>
              <a:buChar char="▪"/>
            </a:pPr>
            <a:r>
              <a:rPr lang="en-US" sz="2400" b="0" i="0" u="none" strike="noStrike" cap="none">
                <a:solidFill>
                  <a:schemeClr val="dk1"/>
                </a:solidFill>
                <a:latin typeface="Arial"/>
                <a:ea typeface="Arial"/>
                <a:cs typeface="Arial"/>
                <a:sym typeface="Arial"/>
              </a:rPr>
              <a:t>Shuffle memory contents to place all free memory together in</a:t>
            </a:r>
            <a:endParaRPr sz="2400" b="0" i="0" u="none" strike="noStrike" cap="none">
              <a:solidFill>
                <a:schemeClr val="dk1"/>
              </a:solidFill>
              <a:latin typeface="Arial"/>
              <a:ea typeface="Arial"/>
              <a:cs typeface="Arial"/>
              <a:sym typeface="Arial"/>
            </a:endParaRPr>
          </a:p>
          <a:p>
            <a:pPr marL="698500" marR="0" lvl="0" indent="0" algn="l" rtl="0">
              <a:lnSpc>
                <a:spcPct val="114166"/>
              </a:lnSpc>
              <a:spcBef>
                <a:spcPts val="0"/>
              </a:spcBef>
              <a:spcAft>
                <a:spcPts val="0"/>
              </a:spcAft>
              <a:buNone/>
            </a:pPr>
            <a:r>
              <a:rPr lang="en-US" sz="2400">
                <a:solidFill>
                  <a:schemeClr val="dk1"/>
                </a:solidFill>
                <a:latin typeface="Arial"/>
                <a:ea typeface="Arial"/>
                <a:cs typeface="Arial"/>
                <a:sym typeface="Arial"/>
              </a:rPr>
              <a:t>one large block</a:t>
            </a:r>
            <a:endParaRPr sz="2400">
              <a:solidFill>
                <a:schemeClr val="dk1"/>
              </a:solidFill>
              <a:latin typeface="Arial"/>
              <a:ea typeface="Arial"/>
              <a:cs typeface="Arial"/>
              <a:sym typeface="Arial"/>
            </a:endParaRPr>
          </a:p>
        </p:txBody>
      </p:sp>
      <p:sp>
        <p:nvSpPr>
          <p:cNvPr id="274" name="Google Shape;274;p21"/>
          <p:cNvSpPr txBox="1">
            <a:spLocks noGrp="1"/>
          </p:cNvSpPr>
          <p:nvPr>
            <p:ph type="title"/>
          </p:nvPr>
        </p:nvSpPr>
        <p:spPr>
          <a:xfrm>
            <a:off x="916939" y="669112"/>
            <a:ext cx="5997575"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Fragmentation (Cont.)</a:t>
            </a:r>
            <a:endParaRPr sz="4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22"/>
          <p:cNvSpPr txBox="1"/>
          <p:nvPr/>
        </p:nvSpPr>
        <p:spPr>
          <a:xfrm>
            <a:off x="916939" y="1807209"/>
            <a:ext cx="10911840" cy="3770904"/>
          </a:xfrm>
          <a:prstGeom prst="rect">
            <a:avLst/>
          </a:prstGeom>
          <a:noFill/>
          <a:ln>
            <a:noFill/>
          </a:ln>
        </p:spPr>
        <p:txBody>
          <a:bodyPr spcFirstLastPara="1" wrap="square" lIns="0" tIns="64125" rIns="0" bIns="0" anchor="t" anchorCtr="0">
            <a:spAutoFit/>
          </a:bodyPr>
          <a:lstStyle/>
          <a:p>
            <a:pPr marL="527685" marR="6350" lvl="0" indent="-515619" algn="just" rtl="0">
              <a:lnSpc>
                <a:spcPct val="108000"/>
              </a:lnSpc>
              <a:spcBef>
                <a:spcPts val="0"/>
              </a:spcBef>
              <a:spcAft>
                <a:spcPts val="0"/>
              </a:spcAft>
              <a:buClr>
                <a:srgbClr val="EC7C30"/>
              </a:buClr>
              <a:buSzPts val="3000"/>
              <a:buFont typeface="Arial"/>
              <a:buAutoNum type="arabicPeriod"/>
            </a:pPr>
            <a:r>
              <a:rPr lang="en-US" sz="3000" b="1">
                <a:solidFill>
                  <a:srgbClr val="00AF50"/>
                </a:solidFill>
                <a:latin typeface="Arial"/>
                <a:ea typeface="Arial"/>
                <a:cs typeface="Arial"/>
                <a:sym typeface="Arial"/>
              </a:rPr>
              <a:t>First Fit: </a:t>
            </a:r>
            <a:r>
              <a:rPr lang="en-US" sz="3000" b="1">
                <a:solidFill>
                  <a:schemeClr val="dk1"/>
                </a:solidFill>
                <a:latin typeface="Arial"/>
                <a:ea typeface="Arial"/>
                <a:cs typeface="Arial"/>
                <a:sym typeface="Arial"/>
              </a:rPr>
              <a:t>In the first fit, partition is allocated which is first  sufficient from the top of Main Memory.</a:t>
            </a:r>
            <a:endParaRPr sz="3000">
              <a:solidFill>
                <a:schemeClr val="dk1"/>
              </a:solidFill>
              <a:latin typeface="Arial"/>
              <a:ea typeface="Arial"/>
              <a:cs typeface="Arial"/>
              <a:sym typeface="Arial"/>
            </a:endParaRPr>
          </a:p>
          <a:p>
            <a:pPr marL="527685" marR="5715" lvl="0" indent="-515619" algn="just" rtl="0">
              <a:lnSpc>
                <a:spcPct val="108000"/>
              </a:lnSpc>
              <a:spcBef>
                <a:spcPts val="1085"/>
              </a:spcBef>
              <a:spcAft>
                <a:spcPts val="0"/>
              </a:spcAft>
              <a:buClr>
                <a:srgbClr val="EC7C30"/>
              </a:buClr>
              <a:buSzPts val="3000"/>
              <a:buFont typeface="Arial"/>
              <a:buAutoNum type="arabicPeriod"/>
            </a:pPr>
            <a:r>
              <a:rPr lang="en-US" sz="3000" b="1">
                <a:solidFill>
                  <a:srgbClr val="00AF50"/>
                </a:solidFill>
                <a:latin typeface="Arial"/>
                <a:ea typeface="Arial"/>
                <a:cs typeface="Arial"/>
                <a:sym typeface="Arial"/>
              </a:rPr>
              <a:t>Best Fit </a:t>
            </a:r>
            <a:r>
              <a:rPr lang="en-US" sz="3000" b="1">
                <a:solidFill>
                  <a:schemeClr val="dk1"/>
                </a:solidFill>
                <a:latin typeface="Arial"/>
                <a:ea typeface="Arial"/>
                <a:cs typeface="Arial"/>
                <a:sym typeface="Arial"/>
              </a:rPr>
              <a:t>Allocate the process to the partition which is first  smallest sufficient partition among the free available  partition.</a:t>
            </a:r>
            <a:endParaRPr sz="3000">
              <a:solidFill>
                <a:schemeClr val="dk1"/>
              </a:solidFill>
              <a:latin typeface="Arial"/>
              <a:ea typeface="Arial"/>
              <a:cs typeface="Arial"/>
              <a:sym typeface="Arial"/>
            </a:endParaRPr>
          </a:p>
          <a:p>
            <a:pPr marL="527685" marR="5080" lvl="0" indent="-515619" algn="just" rtl="0">
              <a:lnSpc>
                <a:spcPct val="108000"/>
              </a:lnSpc>
              <a:spcBef>
                <a:spcPts val="1080"/>
              </a:spcBef>
              <a:spcAft>
                <a:spcPts val="0"/>
              </a:spcAft>
              <a:buClr>
                <a:srgbClr val="EC7C30"/>
              </a:buClr>
              <a:buSzPts val="3000"/>
              <a:buFont typeface="Arial"/>
              <a:buAutoNum type="arabicPeriod"/>
            </a:pPr>
            <a:r>
              <a:rPr lang="en-US" sz="3000" b="1">
                <a:solidFill>
                  <a:srgbClr val="00AF50"/>
                </a:solidFill>
                <a:latin typeface="Arial"/>
                <a:ea typeface="Arial"/>
                <a:cs typeface="Arial"/>
                <a:sym typeface="Arial"/>
              </a:rPr>
              <a:t>Worst Fit </a:t>
            </a:r>
            <a:r>
              <a:rPr lang="en-US" sz="3000" b="1">
                <a:solidFill>
                  <a:schemeClr val="dk1"/>
                </a:solidFill>
                <a:latin typeface="Arial"/>
                <a:ea typeface="Arial"/>
                <a:cs typeface="Arial"/>
                <a:sym typeface="Arial"/>
              </a:rPr>
              <a:t>Allocate the process to the partition which is  largest sufficient among the freely available partitions  available in the main memory.</a:t>
            </a:r>
            <a:endParaRPr sz="3000">
              <a:solidFill>
                <a:schemeClr val="dk1"/>
              </a:solidFill>
              <a:latin typeface="Arial"/>
              <a:ea typeface="Arial"/>
              <a:cs typeface="Arial"/>
              <a:sym typeface="Arial"/>
            </a:endParaRPr>
          </a:p>
          <a:p>
            <a:pPr marL="12065" marR="5080" lvl="0" indent="0" algn="just" rtl="0">
              <a:lnSpc>
                <a:spcPct val="108000"/>
              </a:lnSpc>
              <a:spcBef>
                <a:spcPts val="1085"/>
              </a:spcBef>
              <a:spcAft>
                <a:spcPts val="0"/>
              </a:spcAft>
              <a:buNone/>
            </a:pPr>
            <a:endParaRPr sz="3000">
              <a:solidFill>
                <a:schemeClr val="dk1"/>
              </a:solidFill>
              <a:latin typeface="Arial"/>
              <a:ea typeface="Arial"/>
              <a:cs typeface="Arial"/>
              <a:sym typeface="Arial"/>
            </a:endParaRPr>
          </a:p>
        </p:txBody>
      </p:sp>
      <p:sp>
        <p:nvSpPr>
          <p:cNvPr id="281" name="Google Shape;281;p22"/>
          <p:cNvSpPr txBox="1">
            <a:spLocks noGrp="1"/>
          </p:cNvSpPr>
          <p:nvPr>
            <p:ph type="title"/>
          </p:nvPr>
        </p:nvSpPr>
        <p:spPr>
          <a:xfrm>
            <a:off x="1072388" y="669112"/>
            <a:ext cx="985520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Various partition allocation schemes</a:t>
            </a:r>
            <a:endParaRPr sz="4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3"/>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23"/>
          <p:cNvSpPr txBox="1"/>
          <p:nvPr/>
        </p:nvSpPr>
        <p:spPr>
          <a:xfrm>
            <a:off x="1069035" y="363982"/>
            <a:ext cx="10716895" cy="4443730"/>
          </a:xfrm>
          <a:prstGeom prst="rect">
            <a:avLst/>
          </a:prstGeom>
          <a:noFill/>
          <a:ln>
            <a:noFill/>
          </a:ln>
        </p:spPr>
        <p:txBody>
          <a:bodyPr spcFirstLastPara="1" wrap="square" lIns="0" tIns="12700" rIns="0" bIns="0" anchor="t" anchorCtr="0">
            <a:spAutoFit/>
          </a:bodyPr>
          <a:lstStyle/>
          <a:p>
            <a:pPr marL="241300" marR="5080" lvl="0" indent="0" algn="l" rtl="0">
              <a:lnSpc>
                <a:spcPct val="100000"/>
              </a:lnSpc>
              <a:spcBef>
                <a:spcPts val="0"/>
              </a:spcBef>
              <a:spcAft>
                <a:spcPts val="0"/>
              </a:spcAft>
              <a:buNone/>
            </a:pPr>
            <a:r>
              <a:rPr lang="en-US" sz="1800" b="1">
                <a:solidFill>
                  <a:srgbClr val="C00000"/>
                </a:solidFill>
                <a:latin typeface="Arial"/>
                <a:ea typeface="Arial"/>
                <a:cs typeface="Arial"/>
                <a:sym typeface="Arial"/>
              </a:rPr>
              <a:t>Consider 6 memory partitions of sizes 200 KB, 400 KB, 600 KB, 500 KB, 300 KB and 250 KB, where  KB refers to kilobyte. These partitions need to be allotted to four processes of sizes 357 KB, 210  KB, 468 KB, 491 KB in that order. If the </a:t>
            </a:r>
            <a:r>
              <a:rPr lang="en-US" sz="1800" b="1">
                <a:solidFill>
                  <a:srgbClr val="00AF50"/>
                </a:solidFill>
                <a:latin typeface="Arial"/>
                <a:ea typeface="Arial"/>
                <a:cs typeface="Arial"/>
                <a:sym typeface="Arial"/>
              </a:rPr>
              <a:t>best fit algorithm </a:t>
            </a:r>
            <a:r>
              <a:rPr lang="en-US" sz="1800" b="1">
                <a:solidFill>
                  <a:srgbClr val="C00000"/>
                </a:solidFill>
                <a:latin typeface="Arial"/>
                <a:ea typeface="Arial"/>
                <a:cs typeface="Arial"/>
                <a:sym typeface="Arial"/>
              </a:rPr>
              <a:t>is used, which partitions are NOT allotted  to any process?</a:t>
            </a:r>
            <a:endParaRPr sz="1800">
              <a:solidFill>
                <a:schemeClr val="dk1"/>
              </a:solidFill>
              <a:latin typeface="Arial"/>
              <a:ea typeface="Arial"/>
              <a:cs typeface="Arial"/>
              <a:sym typeface="Arial"/>
            </a:endParaRPr>
          </a:p>
          <a:p>
            <a:pPr marL="0" marR="0" lvl="0" indent="0" algn="l" rtl="0">
              <a:lnSpc>
                <a:spcPct val="100000"/>
              </a:lnSpc>
              <a:spcBef>
                <a:spcPts val="30"/>
              </a:spcBef>
              <a:spcAft>
                <a:spcPts val="0"/>
              </a:spcAft>
              <a:buNone/>
            </a:pPr>
            <a:endParaRPr sz="175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250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250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300 KB and 400 KB</a:t>
            </a:r>
            <a:endParaRPr sz="1800">
              <a:solidFill>
                <a:schemeClr val="dk1"/>
              </a:solidFill>
              <a:latin typeface="Arial"/>
              <a:ea typeface="Arial"/>
              <a:cs typeface="Arial"/>
              <a:sym typeface="Arial"/>
            </a:endParaRPr>
          </a:p>
          <a:p>
            <a:pPr marL="0" marR="0" lvl="0" indent="0" algn="l" rtl="0">
              <a:lnSpc>
                <a:spcPct val="100000"/>
              </a:lnSpc>
              <a:spcBef>
                <a:spcPts val="15"/>
              </a:spcBef>
              <a:spcAft>
                <a:spcPts val="0"/>
              </a:spcAft>
              <a:buNone/>
            </a:pPr>
            <a:endParaRPr sz="3150">
              <a:solidFill>
                <a:schemeClr val="dk1"/>
              </a:solidFill>
              <a:latin typeface="Arial"/>
              <a:ea typeface="Arial"/>
              <a:cs typeface="Arial"/>
              <a:sym typeface="Arial"/>
            </a:endParaRPr>
          </a:p>
          <a:p>
            <a:pPr marL="1302385"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four process</a:t>
            </a:r>
            <a:endParaRPr sz="1800">
              <a:solidFill>
                <a:schemeClr val="dk1"/>
              </a:solidFill>
              <a:latin typeface="Arial"/>
              <a:ea typeface="Arial"/>
              <a:cs typeface="Arial"/>
              <a:sym typeface="Arial"/>
            </a:endParaRPr>
          </a:p>
          <a:p>
            <a:pPr marL="0" marR="70485" lvl="0" indent="0" algn="ctr" rtl="0">
              <a:lnSpc>
                <a:spcPct val="100000"/>
              </a:lnSpc>
              <a:spcBef>
                <a:spcPts val="1545"/>
              </a:spcBef>
              <a:spcAft>
                <a:spcPts val="0"/>
              </a:spcAft>
              <a:buNone/>
            </a:pPr>
            <a:r>
              <a:rPr lang="en-US" sz="1800" b="1">
                <a:solidFill>
                  <a:schemeClr val="dk1"/>
                </a:solidFill>
                <a:latin typeface="Arial"/>
                <a:ea typeface="Arial"/>
                <a:cs typeface="Arial"/>
                <a:sym typeface="Arial"/>
              </a:rPr>
              <a:t>357 KB  210 KB	468 KB	491 KB (in order)</a:t>
            </a:r>
            <a:endParaRPr sz="1800">
              <a:solidFill>
                <a:schemeClr val="dk1"/>
              </a:solidFill>
              <a:latin typeface="Arial"/>
              <a:ea typeface="Arial"/>
              <a:cs typeface="Arial"/>
              <a:sym typeface="Arial"/>
            </a:endParaRPr>
          </a:p>
          <a:p>
            <a:pPr marL="0" marR="0" lvl="0" indent="0" algn="l" rtl="0">
              <a:lnSpc>
                <a:spcPct val="100000"/>
              </a:lnSpc>
              <a:spcBef>
                <a:spcPts val="55"/>
              </a:spcBef>
              <a:spcAft>
                <a:spcPts val="0"/>
              </a:spcAft>
              <a:buNone/>
            </a:pPr>
            <a:endParaRPr sz="28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Memory partitions</a:t>
            </a:r>
            <a:endParaRPr sz="1800">
              <a:solidFill>
                <a:schemeClr val="dk1"/>
              </a:solidFill>
              <a:latin typeface="Arial"/>
              <a:ea typeface="Arial"/>
              <a:cs typeface="Arial"/>
              <a:sym typeface="Arial"/>
            </a:endParaRPr>
          </a:p>
        </p:txBody>
      </p:sp>
      <p:graphicFrame>
        <p:nvGraphicFramePr>
          <p:cNvPr id="288" name="Google Shape;288;p23"/>
          <p:cNvGraphicFramePr/>
          <p:nvPr/>
        </p:nvGraphicFramePr>
        <p:xfrm>
          <a:off x="3816096" y="4868798"/>
          <a:ext cx="6968550" cy="1188725"/>
        </p:xfrm>
        <a:graphic>
          <a:graphicData uri="http://schemas.openxmlformats.org/drawingml/2006/table">
            <a:tbl>
              <a:tblPr firstRow="1" bandRow="1">
                <a:noFill/>
                <a:tableStyleId>{98A51150-EFC0-4289-B137-24DF76FEC8C4}</a:tableStyleId>
              </a:tblPr>
              <a:tblGrid>
                <a:gridCol w="1161425"/>
                <a:gridCol w="1161425"/>
                <a:gridCol w="1161425"/>
                <a:gridCol w="1161425"/>
                <a:gridCol w="1161425"/>
                <a:gridCol w="1161425"/>
              </a:tblGrid>
              <a:tr h="396250">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200kb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600kb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500kb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300kb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250kb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25">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357kb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4">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r>
              <a:tr h="39625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43kb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24"/>
          <p:cNvSpPr txBox="1"/>
          <p:nvPr/>
        </p:nvSpPr>
        <p:spPr>
          <a:xfrm>
            <a:off x="1069035" y="363982"/>
            <a:ext cx="10716895" cy="4443730"/>
          </a:xfrm>
          <a:prstGeom prst="rect">
            <a:avLst/>
          </a:prstGeom>
          <a:noFill/>
          <a:ln>
            <a:noFill/>
          </a:ln>
        </p:spPr>
        <p:txBody>
          <a:bodyPr spcFirstLastPara="1" wrap="square" lIns="0" tIns="12700" rIns="0" bIns="0" anchor="t" anchorCtr="0">
            <a:spAutoFit/>
          </a:bodyPr>
          <a:lstStyle/>
          <a:p>
            <a:pPr marL="241300" marR="5080" lvl="0" indent="0" algn="l" rtl="0">
              <a:lnSpc>
                <a:spcPct val="100000"/>
              </a:lnSpc>
              <a:spcBef>
                <a:spcPts val="0"/>
              </a:spcBef>
              <a:spcAft>
                <a:spcPts val="0"/>
              </a:spcAft>
              <a:buNone/>
            </a:pPr>
            <a:r>
              <a:rPr lang="en-US" sz="1800" b="1">
                <a:solidFill>
                  <a:srgbClr val="C00000"/>
                </a:solidFill>
                <a:latin typeface="Arial"/>
                <a:ea typeface="Arial"/>
                <a:cs typeface="Arial"/>
                <a:sym typeface="Arial"/>
              </a:rPr>
              <a:t>Consider 6 memory partitions of sizes 200 KB, 400 KB, 600 KB, 500 KB, 300 KB and 250 KB, where  KB refers to kilobyte. These partitions need to be allotted to four processes of sizes 357 KB, 210  KB, 468 KB, 491 KB in that order. If the </a:t>
            </a:r>
            <a:r>
              <a:rPr lang="en-US" sz="1800" b="1">
                <a:solidFill>
                  <a:srgbClr val="00AF50"/>
                </a:solidFill>
                <a:latin typeface="Arial"/>
                <a:ea typeface="Arial"/>
                <a:cs typeface="Arial"/>
                <a:sym typeface="Arial"/>
              </a:rPr>
              <a:t>best fit algorithm </a:t>
            </a:r>
            <a:r>
              <a:rPr lang="en-US" sz="1800" b="1">
                <a:solidFill>
                  <a:srgbClr val="C00000"/>
                </a:solidFill>
                <a:latin typeface="Arial"/>
                <a:ea typeface="Arial"/>
                <a:cs typeface="Arial"/>
                <a:sym typeface="Arial"/>
              </a:rPr>
              <a:t>is used, which partitions are NOT allotted  to any process?</a:t>
            </a:r>
            <a:endParaRPr sz="1800">
              <a:solidFill>
                <a:schemeClr val="dk1"/>
              </a:solidFill>
              <a:latin typeface="Arial"/>
              <a:ea typeface="Arial"/>
              <a:cs typeface="Arial"/>
              <a:sym typeface="Arial"/>
            </a:endParaRPr>
          </a:p>
          <a:p>
            <a:pPr marL="0" marR="0" lvl="0" indent="0" algn="l" rtl="0">
              <a:lnSpc>
                <a:spcPct val="100000"/>
              </a:lnSpc>
              <a:spcBef>
                <a:spcPts val="30"/>
              </a:spcBef>
              <a:spcAft>
                <a:spcPts val="0"/>
              </a:spcAft>
              <a:buNone/>
            </a:pPr>
            <a:endParaRPr sz="175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250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250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300 KB and 400 KB</a:t>
            </a:r>
            <a:endParaRPr sz="1800">
              <a:solidFill>
                <a:schemeClr val="dk1"/>
              </a:solidFill>
              <a:latin typeface="Arial"/>
              <a:ea typeface="Arial"/>
              <a:cs typeface="Arial"/>
              <a:sym typeface="Arial"/>
            </a:endParaRPr>
          </a:p>
          <a:p>
            <a:pPr marL="0" marR="0" lvl="0" indent="0" algn="l" rtl="0">
              <a:lnSpc>
                <a:spcPct val="100000"/>
              </a:lnSpc>
              <a:spcBef>
                <a:spcPts val="15"/>
              </a:spcBef>
              <a:spcAft>
                <a:spcPts val="0"/>
              </a:spcAft>
              <a:buNone/>
            </a:pPr>
            <a:endParaRPr sz="3150">
              <a:solidFill>
                <a:schemeClr val="dk1"/>
              </a:solidFill>
              <a:latin typeface="Arial"/>
              <a:ea typeface="Arial"/>
              <a:cs typeface="Arial"/>
              <a:sym typeface="Arial"/>
            </a:endParaRPr>
          </a:p>
          <a:p>
            <a:pPr marL="1302385"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four process</a:t>
            </a:r>
            <a:endParaRPr sz="1800">
              <a:solidFill>
                <a:schemeClr val="dk1"/>
              </a:solidFill>
              <a:latin typeface="Arial"/>
              <a:ea typeface="Arial"/>
              <a:cs typeface="Arial"/>
              <a:sym typeface="Arial"/>
            </a:endParaRPr>
          </a:p>
          <a:p>
            <a:pPr marL="0" marR="70485" lvl="0" indent="0" algn="ctr" rtl="0">
              <a:lnSpc>
                <a:spcPct val="100000"/>
              </a:lnSpc>
              <a:spcBef>
                <a:spcPts val="1545"/>
              </a:spcBef>
              <a:spcAft>
                <a:spcPts val="0"/>
              </a:spcAft>
              <a:buNone/>
            </a:pPr>
            <a:r>
              <a:rPr lang="en-US" sz="1800" b="1">
                <a:solidFill>
                  <a:schemeClr val="dk1"/>
                </a:solidFill>
                <a:latin typeface="Arial"/>
                <a:ea typeface="Arial"/>
                <a:cs typeface="Arial"/>
                <a:sym typeface="Arial"/>
              </a:rPr>
              <a:t>357 KB  210 KB	468 KB	491 KB (in order)</a:t>
            </a:r>
            <a:endParaRPr sz="1800">
              <a:solidFill>
                <a:schemeClr val="dk1"/>
              </a:solidFill>
              <a:latin typeface="Arial"/>
              <a:ea typeface="Arial"/>
              <a:cs typeface="Arial"/>
              <a:sym typeface="Arial"/>
            </a:endParaRPr>
          </a:p>
          <a:p>
            <a:pPr marL="0" marR="0" lvl="0" indent="0" algn="l" rtl="0">
              <a:lnSpc>
                <a:spcPct val="100000"/>
              </a:lnSpc>
              <a:spcBef>
                <a:spcPts val="55"/>
              </a:spcBef>
              <a:spcAft>
                <a:spcPts val="0"/>
              </a:spcAft>
              <a:buNone/>
            </a:pPr>
            <a:endParaRPr sz="28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Memory partitions</a:t>
            </a:r>
            <a:endParaRPr sz="1800">
              <a:solidFill>
                <a:schemeClr val="dk1"/>
              </a:solidFill>
              <a:latin typeface="Arial"/>
              <a:ea typeface="Arial"/>
              <a:cs typeface="Arial"/>
              <a:sym typeface="Arial"/>
            </a:endParaRPr>
          </a:p>
        </p:txBody>
      </p:sp>
      <p:graphicFrame>
        <p:nvGraphicFramePr>
          <p:cNvPr id="295" name="Google Shape;295;p24"/>
          <p:cNvGraphicFramePr/>
          <p:nvPr/>
        </p:nvGraphicFramePr>
        <p:xfrm>
          <a:off x="3816096" y="4868798"/>
          <a:ext cx="6968550" cy="1188725"/>
        </p:xfrm>
        <a:graphic>
          <a:graphicData uri="http://schemas.openxmlformats.org/drawingml/2006/table">
            <a:tbl>
              <a:tblPr firstRow="1" bandRow="1">
                <a:noFill/>
                <a:tableStyleId>{98A51150-EFC0-4289-B137-24DF76FEC8C4}</a:tableStyleId>
              </a:tblPr>
              <a:tblGrid>
                <a:gridCol w="1161425"/>
                <a:gridCol w="1161425"/>
                <a:gridCol w="1161425"/>
                <a:gridCol w="1161425"/>
                <a:gridCol w="1161425"/>
                <a:gridCol w="1161425"/>
              </a:tblGrid>
              <a:tr h="396250">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200kb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600kb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500kb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300kb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250kb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25">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357kb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3">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210kb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5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43kb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40kb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5"/>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25"/>
          <p:cNvSpPr txBox="1"/>
          <p:nvPr/>
        </p:nvSpPr>
        <p:spPr>
          <a:xfrm>
            <a:off x="1069035" y="363982"/>
            <a:ext cx="10716895" cy="4443730"/>
          </a:xfrm>
          <a:prstGeom prst="rect">
            <a:avLst/>
          </a:prstGeom>
          <a:noFill/>
          <a:ln>
            <a:noFill/>
          </a:ln>
        </p:spPr>
        <p:txBody>
          <a:bodyPr spcFirstLastPara="1" wrap="square" lIns="0" tIns="12700" rIns="0" bIns="0" anchor="t" anchorCtr="0">
            <a:spAutoFit/>
          </a:bodyPr>
          <a:lstStyle/>
          <a:p>
            <a:pPr marL="241300" marR="5080" lvl="0" indent="0" algn="l" rtl="0">
              <a:lnSpc>
                <a:spcPct val="100000"/>
              </a:lnSpc>
              <a:spcBef>
                <a:spcPts val="0"/>
              </a:spcBef>
              <a:spcAft>
                <a:spcPts val="0"/>
              </a:spcAft>
              <a:buNone/>
            </a:pPr>
            <a:r>
              <a:rPr lang="en-US" sz="1800" b="1">
                <a:solidFill>
                  <a:srgbClr val="C00000"/>
                </a:solidFill>
                <a:latin typeface="Arial"/>
                <a:ea typeface="Arial"/>
                <a:cs typeface="Arial"/>
                <a:sym typeface="Arial"/>
              </a:rPr>
              <a:t>Consider 6 memory partitions of sizes 200 KB, 400 KB, 600 KB, 500 KB, 300 KB and 250 KB, where  KB refers to kilobyte. These partitions need to be allotted to four processes of sizes 357 KB, 210  KB, 468 KB, 491 KB in that order. If the </a:t>
            </a:r>
            <a:r>
              <a:rPr lang="en-US" sz="1800" b="1">
                <a:solidFill>
                  <a:srgbClr val="00AF50"/>
                </a:solidFill>
                <a:latin typeface="Arial"/>
                <a:ea typeface="Arial"/>
                <a:cs typeface="Arial"/>
                <a:sym typeface="Arial"/>
              </a:rPr>
              <a:t>best fit algorithm </a:t>
            </a:r>
            <a:r>
              <a:rPr lang="en-US" sz="1800" b="1">
                <a:solidFill>
                  <a:srgbClr val="C00000"/>
                </a:solidFill>
                <a:latin typeface="Arial"/>
                <a:ea typeface="Arial"/>
                <a:cs typeface="Arial"/>
                <a:sym typeface="Arial"/>
              </a:rPr>
              <a:t>is used, which partitions are NOT allotted  to any process?</a:t>
            </a:r>
            <a:endParaRPr sz="1800">
              <a:solidFill>
                <a:schemeClr val="dk1"/>
              </a:solidFill>
              <a:latin typeface="Arial"/>
              <a:ea typeface="Arial"/>
              <a:cs typeface="Arial"/>
              <a:sym typeface="Arial"/>
            </a:endParaRPr>
          </a:p>
          <a:p>
            <a:pPr marL="0" marR="0" lvl="0" indent="0" algn="l" rtl="0">
              <a:lnSpc>
                <a:spcPct val="100000"/>
              </a:lnSpc>
              <a:spcBef>
                <a:spcPts val="30"/>
              </a:spcBef>
              <a:spcAft>
                <a:spcPts val="0"/>
              </a:spcAft>
              <a:buNone/>
            </a:pPr>
            <a:endParaRPr sz="175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250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250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300 KB and 400 KB</a:t>
            </a:r>
            <a:endParaRPr sz="1800">
              <a:solidFill>
                <a:schemeClr val="dk1"/>
              </a:solidFill>
              <a:latin typeface="Arial"/>
              <a:ea typeface="Arial"/>
              <a:cs typeface="Arial"/>
              <a:sym typeface="Arial"/>
            </a:endParaRPr>
          </a:p>
          <a:p>
            <a:pPr marL="0" marR="0" lvl="0" indent="0" algn="l" rtl="0">
              <a:lnSpc>
                <a:spcPct val="100000"/>
              </a:lnSpc>
              <a:spcBef>
                <a:spcPts val="15"/>
              </a:spcBef>
              <a:spcAft>
                <a:spcPts val="0"/>
              </a:spcAft>
              <a:buNone/>
            </a:pPr>
            <a:endParaRPr sz="3150">
              <a:solidFill>
                <a:schemeClr val="dk1"/>
              </a:solidFill>
              <a:latin typeface="Arial"/>
              <a:ea typeface="Arial"/>
              <a:cs typeface="Arial"/>
              <a:sym typeface="Arial"/>
            </a:endParaRPr>
          </a:p>
          <a:p>
            <a:pPr marL="1302385"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four process</a:t>
            </a:r>
            <a:endParaRPr sz="1800">
              <a:solidFill>
                <a:schemeClr val="dk1"/>
              </a:solidFill>
              <a:latin typeface="Arial"/>
              <a:ea typeface="Arial"/>
              <a:cs typeface="Arial"/>
              <a:sym typeface="Arial"/>
            </a:endParaRPr>
          </a:p>
          <a:p>
            <a:pPr marL="0" marR="70485" lvl="0" indent="0" algn="ctr" rtl="0">
              <a:lnSpc>
                <a:spcPct val="100000"/>
              </a:lnSpc>
              <a:spcBef>
                <a:spcPts val="1545"/>
              </a:spcBef>
              <a:spcAft>
                <a:spcPts val="0"/>
              </a:spcAft>
              <a:buNone/>
            </a:pPr>
            <a:r>
              <a:rPr lang="en-US" sz="1800" b="1">
                <a:solidFill>
                  <a:schemeClr val="dk1"/>
                </a:solidFill>
                <a:latin typeface="Arial"/>
                <a:ea typeface="Arial"/>
                <a:cs typeface="Arial"/>
                <a:sym typeface="Arial"/>
              </a:rPr>
              <a:t>357 KB  210 KB	468 KB	491 KB (in order)</a:t>
            </a:r>
            <a:endParaRPr sz="1800">
              <a:solidFill>
                <a:schemeClr val="dk1"/>
              </a:solidFill>
              <a:latin typeface="Arial"/>
              <a:ea typeface="Arial"/>
              <a:cs typeface="Arial"/>
              <a:sym typeface="Arial"/>
            </a:endParaRPr>
          </a:p>
          <a:p>
            <a:pPr marL="0" marR="0" lvl="0" indent="0" algn="l" rtl="0">
              <a:lnSpc>
                <a:spcPct val="100000"/>
              </a:lnSpc>
              <a:spcBef>
                <a:spcPts val="55"/>
              </a:spcBef>
              <a:spcAft>
                <a:spcPts val="0"/>
              </a:spcAft>
              <a:buNone/>
            </a:pPr>
            <a:endParaRPr sz="28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Memory partitions</a:t>
            </a:r>
            <a:endParaRPr sz="1800">
              <a:solidFill>
                <a:schemeClr val="dk1"/>
              </a:solidFill>
              <a:latin typeface="Arial"/>
              <a:ea typeface="Arial"/>
              <a:cs typeface="Arial"/>
              <a:sym typeface="Arial"/>
            </a:endParaRPr>
          </a:p>
        </p:txBody>
      </p:sp>
      <p:graphicFrame>
        <p:nvGraphicFramePr>
          <p:cNvPr id="302" name="Google Shape;302;p25"/>
          <p:cNvGraphicFramePr/>
          <p:nvPr/>
        </p:nvGraphicFramePr>
        <p:xfrm>
          <a:off x="3816096" y="4868798"/>
          <a:ext cx="6968550" cy="1188725"/>
        </p:xfrm>
        <a:graphic>
          <a:graphicData uri="http://schemas.openxmlformats.org/drawingml/2006/table">
            <a:tbl>
              <a:tblPr firstRow="1" bandRow="1">
                <a:noFill/>
                <a:tableStyleId>{98A51150-EFC0-4289-B137-24DF76FEC8C4}</a:tableStyleId>
              </a:tblPr>
              <a:tblGrid>
                <a:gridCol w="1161425"/>
                <a:gridCol w="1161425"/>
                <a:gridCol w="1161425"/>
                <a:gridCol w="1161425"/>
                <a:gridCol w="1161425"/>
                <a:gridCol w="1161425"/>
              </a:tblGrid>
              <a:tr h="396250">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200kb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600kb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500kb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300kb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250kb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25">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357kb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468kb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210kb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5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43kb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32kb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40kb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6"/>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26"/>
          <p:cNvSpPr txBox="1"/>
          <p:nvPr/>
        </p:nvSpPr>
        <p:spPr>
          <a:xfrm>
            <a:off x="1069035" y="363982"/>
            <a:ext cx="10716895" cy="4443730"/>
          </a:xfrm>
          <a:prstGeom prst="rect">
            <a:avLst/>
          </a:prstGeom>
          <a:noFill/>
          <a:ln>
            <a:noFill/>
          </a:ln>
        </p:spPr>
        <p:txBody>
          <a:bodyPr spcFirstLastPara="1" wrap="square" lIns="0" tIns="12700" rIns="0" bIns="0" anchor="t" anchorCtr="0">
            <a:spAutoFit/>
          </a:bodyPr>
          <a:lstStyle/>
          <a:p>
            <a:pPr marL="241300" marR="5080" lvl="0" indent="0" algn="l" rtl="0">
              <a:lnSpc>
                <a:spcPct val="100000"/>
              </a:lnSpc>
              <a:spcBef>
                <a:spcPts val="0"/>
              </a:spcBef>
              <a:spcAft>
                <a:spcPts val="0"/>
              </a:spcAft>
              <a:buNone/>
            </a:pPr>
            <a:r>
              <a:rPr lang="en-US" sz="1800" b="1">
                <a:solidFill>
                  <a:srgbClr val="C00000"/>
                </a:solidFill>
                <a:latin typeface="Arial"/>
                <a:ea typeface="Arial"/>
                <a:cs typeface="Arial"/>
                <a:sym typeface="Arial"/>
              </a:rPr>
              <a:t>Consider 6 memory partitions of sizes 200 KB, 400 KB, 600 KB, 500 KB, 300 KB and 250 KB, where  KB refers to kilobyte. These partitions need to be allotted to four processes of sizes 357 KB, 210  KB, 468 KB, 491 KB in that order. If the </a:t>
            </a:r>
            <a:r>
              <a:rPr lang="en-US" sz="1800" b="1">
                <a:solidFill>
                  <a:srgbClr val="00AF50"/>
                </a:solidFill>
                <a:latin typeface="Arial"/>
                <a:ea typeface="Arial"/>
                <a:cs typeface="Arial"/>
                <a:sym typeface="Arial"/>
              </a:rPr>
              <a:t>best fit algorithm </a:t>
            </a:r>
            <a:r>
              <a:rPr lang="en-US" sz="1800" b="1">
                <a:solidFill>
                  <a:srgbClr val="C00000"/>
                </a:solidFill>
                <a:latin typeface="Arial"/>
                <a:ea typeface="Arial"/>
                <a:cs typeface="Arial"/>
                <a:sym typeface="Arial"/>
              </a:rPr>
              <a:t>is used, which partitions are NOT allotted  to any process?</a:t>
            </a:r>
            <a:endParaRPr sz="1800">
              <a:solidFill>
                <a:schemeClr val="dk1"/>
              </a:solidFill>
              <a:latin typeface="Arial"/>
              <a:ea typeface="Arial"/>
              <a:cs typeface="Arial"/>
              <a:sym typeface="Arial"/>
            </a:endParaRPr>
          </a:p>
          <a:p>
            <a:pPr marL="0" marR="0" lvl="0" indent="0" algn="l" rtl="0">
              <a:lnSpc>
                <a:spcPct val="100000"/>
              </a:lnSpc>
              <a:spcBef>
                <a:spcPts val="30"/>
              </a:spcBef>
              <a:spcAft>
                <a:spcPts val="0"/>
              </a:spcAft>
              <a:buNone/>
            </a:pPr>
            <a:endParaRPr sz="175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00AF50"/>
              </a:buClr>
              <a:buSzPts val="1800"/>
              <a:buFont typeface="Arial"/>
              <a:buAutoNum type="arabicPeriod"/>
            </a:pPr>
            <a:r>
              <a:rPr lang="en-US" sz="1800" b="1">
                <a:solidFill>
                  <a:srgbClr val="00AF50"/>
                </a:solidFill>
                <a:latin typeface="Arial"/>
                <a:ea typeface="Arial"/>
                <a:cs typeface="Arial"/>
                <a:sym typeface="Arial"/>
              </a:rPr>
              <a:t>200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200 KB and 250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250 KB and 300 KB</a:t>
            </a:r>
            <a:endParaRPr sz="1800">
              <a:solidFill>
                <a:schemeClr val="dk1"/>
              </a:solidFill>
              <a:latin typeface="Arial"/>
              <a:ea typeface="Arial"/>
              <a:cs typeface="Arial"/>
              <a:sym typeface="Arial"/>
            </a:endParaRPr>
          </a:p>
          <a:p>
            <a:pPr marL="1041400" marR="0" lvl="0" indent="-343535" algn="l" rtl="0">
              <a:lnSpc>
                <a:spcPct val="100000"/>
              </a:lnSpc>
              <a:spcBef>
                <a:spcPts val="0"/>
              </a:spcBef>
              <a:spcAft>
                <a:spcPts val="0"/>
              </a:spcAft>
              <a:buClr>
                <a:srgbClr val="C00000"/>
              </a:buClr>
              <a:buSzPts val="1800"/>
              <a:buFont typeface="Arial"/>
              <a:buAutoNum type="arabicPeriod"/>
            </a:pPr>
            <a:r>
              <a:rPr lang="en-US" sz="1800" b="1">
                <a:solidFill>
                  <a:srgbClr val="C00000"/>
                </a:solidFill>
                <a:latin typeface="Arial"/>
                <a:ea typeface="Arial"/>
                <a:cs typeface="Arial"/>
                <a:sym typeface="Arial"/>
              </a:rPr>
              <a:t>300 KB and 400 KB</a:t>
            </a:r>
            <a:endParaRPr sz="1800">
              <a:solidFill>
                <a:schemeClr val="dk1"/>
              </a:solidFill>
              <a:latin typeface="Arial"/>
              <a:ea typeface="Arial"/>
              <a:cs typeface="Arial"/>
              <a:sym typeface="Arial"/>
            </a:endParaRPr>
          </a:p>
          <a:p>
            <a:pPr marL="0" marR="0" lvl="0" indent="0" algn="l" rtl="0">
              <a:lnSpc>
                <a:spcPct val="100000"/>
              </a:lnSpc>
              <a:spcBef>
                <a:spcPts val="15"/>
              </a:spcBef>
              <a:spcAft>
                <a:spcPts val="0"/>
              </a:spcAft>
              <a:buNone/>
            </a:pPr>
            <a:endParaRPr sz="3150">
              <a:solidFill>
                <a:schemeClr val="dk1"/>
              </a:solidFill>
              <a:latin typeface="Arial"/>
              <a:ea typeface="Arial"/>
              <a:cs typeface="Arial"/>
              <a:sym typeface="Arial"/>
            </a:endParaRPr>
          </a:p>
          <a:p>
            <a:pPr marL="1302385"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four process</a:t>
            </a:r>
            <a:endParaRPr sz="1800">
              <a:solidFill>
                <a:schemeClr val="dk1"/>
              </a:solidFill>
              <a:latin typeface="Arial"/>
              <a:ea typeface="Arial"/>
              <a:cs typeface="Arial"/>
              <a:sym typeface="Arial"/>
            </a:endParaRPr>
          </a:p>
          <a:p>
            <a:pPr marL="0" marR="70485" lvl="0" indent="0" algn="ctr" rtl="0">
              <a:lnSpc>
                <a:spcPct val="100000"/>
              </a:lnSpc>
              <a:spcBef>
                <a:spcPts val="1545"/>
              </a:spcBef>
              <a:spcAft>
                <a:spcPts val="0"/>
              </a:spcAft>
              <a:buNone/>
            </a:pPr>
            <a:r>
              <a:rPr lang="en-US" sz="1800" b="1">
                <a:solidFill>
                  <a:schemeClr val="dk1"/>
                </a:solidFill>
                <a:latin typeface="Arial"/>
                <a:ea typeface="Arial"/>
                <a:cs typeface="Arial"/>
                <a:sym typeface="Arial"/>
              </a:rPr>
              <a:t>357 KB  210 KB	468 KB	491 KB (in order)</a:t>
            </a:r>
            <a:endParaRPr sz="1800">
              <a:solidFill>
                <a:schemeClr val="dk1"/>
              </a:solidFill>
              <a:latin typeface="Arial"/>
              <a:ea typeface="Arial"/>
              <a:cs typeface="Arial"/>
              <a:sym typeface="Arial"/>
            </a:endParaRPr>
          </a:p>
          <a:p>
            <a:pPr marL="0" marR="0" lvl="0" indent="0" algn="l" rtl="0">
              <a:lnSpc>
                <a:spcPct val="100000"/>
              </a:lnSpc>
              <a:spcBef>
                <a:spcPts val="55"/>
              </a:spcBef>
              <a:spcAft>
                <a:spcPts val="0"/>
              </a:spcAft>
              <a:buNone/>
            </a:pPr>
            <a:endParaRPr sz="28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Memory partitions</a:t>
            </a:r>
            <a:endParaRPr sz="1800">
              <a:solidFill>
                <a:schemeClr val="dk1"/>
              </a:solidFill>
              <a:latin typeface="Arial"/>
              <a:ea typeface="Arial"/>
              <a:cs typeface="Arial"/>
              <a:sym typeface="Arial"/>
            </a:endParaRPr>
          </a:p>
        </p:txBody>
      </p:sp>
      <p:graphicFrame>
        <p:nvGraphicFramePr>
          <p:cNvPr id="309" name="Google Shape;309;p26"/>
          <p:cNvGraphicFramePr/>
          <p:nvPr/>
        </p:nvGraphicFramePr>
        <p:xfrm>
          <a:off x="3816096" y="4868798"/>
          <a:ext cx="6968550" cy="1188725"/>
        </p:xfrm>
        <a:graphic>
          <a:graphicData uri="http://schemas.openxmlformats.org/drawingml/2006/table">
            <a:tbl>
              <a:tblPr firstRow="1" bandRow="1">
                <a:noFill/>
                <a:tableStyleId>{98A51150-EFC0-4289-B137-24DF76FEC8C4}</a:tableStyleId>
              </a:tblPr>
              <a:tblGrid>
                <a:gridCol w="1161425"/>
                <a:gridCol w="1161425"/>
                <a:gridCol w="1161425"/>
                <a:gridCol w="1161425"/>
                <a:gridCol w="1161425"/>
                <a:gridCol w="1161425"/>
              </a:tblGrid>
              <a:tr h="396250">
                <a:tc>
                  <a:txBody>
                    <a:bodyPr/>
                    <a:lstStyle/>
                    <a:p>
                      <a:pPr marL="207645" marR="0" lvl="0" indent="0" algn="l" rtl="0">
                        <a:lnSpc>
                          <a:spcPct val="100000"/>
                        </a:lnSpc>
                        <a:spcBef>
                          <a:spcPts val="0"/>
                        </a:spcBef>
                        <a:spcAft>
                          <a:spcPts val="0"/>
                        </a:spcAft>
                        <a:buNone/>
                      </a:pPr>
                      <a:r>
                        <a:rPr lang="en-US" sz="2000" b="1" u="none" strike="noStrike" cap="none">
                          <a:latin typeface="Arial"/>
                          <a:ea typeface="Arial"/>
                          <a:cs typeface="Arial"/>
                          <a:sym typeface="Arial"/>
                        </a:rPr>
                        <a:t>200kb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600kb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500kb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08279" marR="0" lvl="0" indent="0" algn="l" rtl="0">
                        <a:lnSpc>
                          <a:spcPct val="100000"/>
                        </a:lnSpc>
                        <a:spcBef>
                          <a:spcPts val="0"/>
                        </a:spcBef>
                        <a:spcAft>
                          <a:spcPts val="0"/>
                        </a:spcAft>
                        <a:buNone/>
                      </a:pPr>
                      <a:r>
                        <a:rPr lang="en-US" sz="2000" b="1" u="none" strike="noStrike" cap="none">
                          <a:latin typeface="Arial"/>
                          <a:ea typeface="Arial"/>
                          <a:cs typeface="Arial"/>
                          <a:sym typeface="Arial"/>
                        </a:rPr>
                        <a:t>300kb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250kb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25">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357kb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491kb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468kb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210kb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96250">
                <a:tc vMerge="1">
                  <a:txBody>
                    <a:bodyPr/>
                    <a:lstStyle/>
                    <a:p>
                      <a:endParaRPr lang="en-US"/>
                    </a:p>
                  </a:txBody>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43kb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1" u="none" strike="noStrike" cap="none">
                          <a:latin typeface="Arial"/>
                          <a:ea typeface="Arial"/>
                          <a:cs typeface="Arial"/>
                          <a:sym typeface="Arial"/>
                        </a:rPr>
                        <a:t>119kb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2000" b="1" u="none" strike="noStrike" cap="none">
                          <a:latin typeface="Arial"/>
                          <a:ea typeface="Arial"/>
                          <a:cs typeface="Arial"/>
                          <a:sym typeface="Arial"/>
                        </a:rPr>
                        <a:t>32kb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2000" b="1" u="none" strike="noStrike" cap="none">
                          <a:latin typeface="Arial"/>
                          <a:ea typeface="Arial"/>
                          <a:cs typeface="Arial"/>
                          <a:sym typeface="Arial"/>
                        </a:rPr>
                        <a:t>40kb</a:t>
                      </a:r>
                      <a:endParaRPr sz="2000" u="none" strike="noStrike" cap="none">
                        <a:latin typeface="Arial"/>
                        <a:ea typeface="Arial"/>
                        <a:cs typeface="Arial"/>
                        <a:sym typeface="Arial"/>
                      </a:endParaRPr>
                    </a:p>
                  </a:txBody>
                  <a:tcPr marL="0" marR="0" marT="42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p:nvPr/>
        </p:nvSpPr>
        <p:spPr>
          <a:xfrm>
            <a:off x="758951" y="1638406"/>
            <a:ext cx="11432286" cy="180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27"/>
          <p:cNvSpPr txBox="1">
            <a:spLocks noGrp="1"/>
          </p:cNvSpPr>
          <p:nvPr>
            <p:ph type="title"/>
          </p:nvPr>
        </p:nvSpPr>
        <p:spPr>
          <a:xfrm>
            <a:off x="916939" y="669112"/>
            <a:ext cx="839978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4400"/>
              <a:t>Exercise on Allocation Strategy</a:t>
            </a:r>
            <a:endParaRPr sz="4400"/>
          </a:p>
        </p:txBody>
      </p:sp>
      <p:sp>
        <p:nvSpPr>
          <p:cNvPr id="316" name="Google Shape;316;p27"/>
          <p:cNvSpPr txBox="1"/>
          <p:nvPr/>
        </p:nvSpPr>
        <p:spPr>
          <a:xfrm>
            <a:off x="916939" y="1810257"/>
            <a:ext cx="10226675" cy="2381924"/>
          </a:xfrm>
          <a:prstGeom prst="rect">
            <a:avLst/>
          </a:prstGeom>
          <a:noFill/>
          <a:ln>
            <a:noFill/>
          </a:ln>
        </p:spPr>
        <p:txBody>
          <a:bodyPr spcFirstLastPara="1" wrap="square" lIns="0" tIns="54600" rIns="0" bIns="0" anchor="t" anchorCtr="0">
            <a:spAutoFit/>
          </a:bodyPr>
          <a:lstStyle/>
          <a:p>
            <a:pPr marL="241300" marR="5080" lvl="0" indent="-228600">
              <a:lnSpc>
                <a:spcPct val="90000"/>
              </a:lnSpc>
              <a:buClr>
                <a:srgbClr val="EC7C30"/>
              </a:buClr>
              <a:buSzPts val="2800"/>
              <a:buFont typeface="Noto Sans Symbols"/>
              <a:buChar char="▪"/>
            </a:pPr>
            <a:r>
              <a:rPr lang="en-US" sz="2800" b="1" dirty="0">
                <a:solidFill>
                  <a:schemeClr val="dk1"/>
                </a:solidFill>
                <a:latin typeface="Arial"/>
                <a:ea typeface="Arial"/>
                <a:cs typeface="Arial"/>
                <a:sym typeface="Arial"/>
              </a:rPr>
              <a:t>Discuss partition selection algorithm in brief. Give memory  partition of 150k, 550k, 250k, 350k &amp; 650k (in order), how  would each of the first fit, best fit and worst fit algorithm  place the processes of 220k, 420k, 120k &amp; 430k (in order).  Which algorithm makes the most efficient use of memory</a:t>
            </a:r>
            <a:r>
              <a:rPr lang="en-US" sz="2800" b="1" dirty="0" smtClean="0">
                <a:solidFill>
                  <a:schemeClr val="dk1"/>
                </a:solidFill>
                <a:latin typeface="Arial"/>
                <a:ea typeface="Arial"/>
                <a:cs typeface="Arial"/>
                <a:sym typeface="Arial"/>
              </a:rPr>
              <a:t>?(</a:t>
            </a:r>
            <a:r>
              <a:rPr lang="en-US" sz="2800" b="1" dirty="0">
                <a:solidFill>
                  <a:srgbClr val="FF0000"/>
                </a:solidFill>
              </a:rPr>
              <a:t>variable size partitioning</a:t>
            </a:r>
            <a:r>
              <a:rPr lang="en-US" sz="2800" b="1" dirty="0" smtClean="0">
                <a:solidFill>
                  <a:schemeClr val="dk1"/>
                </a:solidFill>
                <a:latin typeface="Arial"/>
                <a:ea typeface="Arial"/>
                <a:cs typeface="Arial"/>
                <a:sym typeface="Arial"/>
              </a:rPr>
              <a:t>)</a:t>
            </a:r>
            <a:endParaRPr sz="2800" dirty="0">
              <a:solidFill>
                <a:schemeClr val="dk1"/>
              </a:solidFill>
              <a:latin typeface="Arial"/>
              <a:ea typeface="Arial"/>
              <a:cs typeface="Arial"/>
              <a:sym typeface="Arial"/>
            </a:endParaRPr>
          </a:p>
        </p:txBody>
      </p:sp>
      <p:graphicFrame>
        <p:nvGraphicFramePr>
          <p:cNvPr id="317" name="Google Shape;317;p27"/>
          <p:cNvGraphicFramePr/>
          <p:nvPr/>
        </p:nvGraphicFramePr>
        <p:xfrm>
          <a:off x="1398650" y="4687315"/>
          <a:ext cx="2017400" cy="1854175"/>
        </p:xfrm>
        <a:graphic>
          <a:graphicData uri="http://schemas.openxmlformats.org/drawingml/2006/table">
            <a:tbl>
              <a:tblPr firstRow="1" bandRow="1">
                <a:noFill/>
                <a:tableStyleId>{98A51150-EFC0-4289-B137-24DF76FEC8C4}</a:tableStyleId>
              </a:tblPr>
              <a:tblGrid>
                <a:gridCol w="2017400"/>
              </a:tblGrid>
              <a:tr h="370850">
                <a:tc>
                  <a:txBody>
                    <a:bodyPr/>
                    <a:lstStyle/>
                    <a:p>
                      <a:pPr marL="0" marR="0" lvl="0" indent="0" algn="ctr" rtl="0">
                        <a:lnSpc>
                          <a:spcPct val="100000"/>
                        </a:lnSpc>
                        <a:spcBef>
                          <a:spcPts val="0"/>
                        </a:spcBef>
                        <a:spcAft>
                          <a:spcPts val="0"/>
                        </a:spcAft>
                        <a:buNone/>
                      </a:pPr>
                      <a:r>
                        <a:rPr lang="en-US" sz="1800" b="1" u="none" strike="noStrike" cap="none">
                          <a:latin typeface="Arial"/>
                          <a:ea typeface="Arial"/>
                          <a:cs typeface="Arial"/>
                          <a:sym typeface="Arial"/>
                        </a:rPr>
                        <a:t>process</a:t>
                      </a:r>
                      <a:endParaRPr sz="1800" u="none" strike="noStrike" cap="none">
                        <a:latin typeface="Arial"/>
                        <a:ea typeface="Arial"/>
                        <a:cs typeface="Arial"/>
                        <a:sym typeface="Arial"/>
                      </a:endParaRPr>
                    </a:p>
                  </a:txBody>
                  <a:tcPr marL="0" marR="0" marT="4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0" marR="0" lvl="0" indent="0" algn="ct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775">
                <a:tc>
                  <a:txBody>
                    <a:bodyPr/>
                    <a:lstStyle/>
                    <a:p>
                      <a:pPr marL="0" marR="0" lvl="0" indent="0" algn="ct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0" marR="0" lvl="0" indent="0" algn="ctr"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5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0" marR="0" lvl="0" indent="0" algn="ctr"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18" name="Google Shape;318;p27"/>
          <p:cNvGraphicFramePr/>
          <p:nvPr/>
        </p:nvGraphicFramePr>
        <p:xfrm>
          <a:off x="3982846" y="4527550"/>
          <a:ext cx="8128000" cy="74170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gridSpan="5">
                  <a:txBody>
                    <a:bodyPr/>
                    <a:lstStyle/>
                    <a:p>
                      <a:pPr marL="1905" marR="0" lvl="0" indent="0" algn="ctr" rtl="0">
                        <a:lnSpc>
                          <a:spcPct val="100000"/>
                        </a:lnSpc>
                        <a:spcBef>
                          <a:spcPts val="0"/>
                        </a:spcBef>
                        <a:spcAft>
                          <a:spcPts val="0"/>
                        </a:spcAft>
                        <a:buNone/>
                      </a:pPr>
                      <a:r>
                        <a:rPr lang="en-US" sz="1800" b="1" u="none" strike="noStrike" cap="none">
                          <a:latin typeface="Arial"/>
                          <a:ea typeface="Arial"/>
                          <a:cs typeface="Arial"/>
                          <a:sym typeface="Arial"/>
                        </a:rPr>
                        <a:t>Memory partition</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24" name="Google Shape;324;p28"/>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25" name="Google Shape;325;p28"/>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3">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r>
              <a:tr h="370850">
                <a:tc vMerge="1">
                  <a:txBody>
                    <a:bodyPr/>
                    <a:lstStyle/>
                    <a:p>
                      <a:endParaRPr lang="en-US"/>
                    </a:p>
                  </a:txBody>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330kb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r>
            </a:tbl>
          </a:graphicData>
        </a:graphic>
      </p:graphicFrame>
      <p:sp>
        <p:nvSpPr>
          <p:cNvPr id="326" name="Google Shape;326;p28"/>
          <p:cNvSpPr txBox="1"/>
          <p:nvPr/>
        </p:nvSpPr>
        <p:spPr>
          <a:xfrm>
            <a:off x="1841754" y="2624709"/>
            <a:ext cx="7277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First Fit</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9"/>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32" name="Google Shape;332;p29"/>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33" name="Google Shape;333;p29"/>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vMerge="1">
                  <a:txBody>
                    <a:bodyPr/>
                    <a:lstStyle/>
                    <a:p>
                      <a:endParaRPr lang="en-US"/>
                    </a:p>
                  </a:txBody>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330kb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34" name="Google Shape;334;p29"/>
          <p:cNvSpPr txBox="1"/>
          <p:nvPr/>
        </p:nvSpPr>
        <p:spPr>
          <a:xfrm>
            <a:off x="1841754" y="2624709"/>
            <a:ext cx="7277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First Fit</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txBox="1">
            <a:spLocks noGrp="1"/>
          </p:cNvSpPr>
          <p:nvPr>
            <p:ph type="ftr" idx="11"/>
          </p:nvPr>
        </p:nvSpPr>
        <p:spPr>
          <a:xfrm>
            <a:off x="2590800" y="6553200"/>
            <a:ext cx="5410200" cy="247650"/>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Chapter 4</a:t>
            </a:r>
            <a:endParaRPr/>
          </a:p>
        </p:txBody>
      </p:sp>
      <p:sp>
        <p:nvSpPr>
          <p:cNvPr id="91" name="Google Shape;91;p3"/>
          <p:cNvSpPr txBox="1">
            <a:spLocks noGrp="1"/>
          </p:cNvSpPr>
          <p:nvPr>
            <p:ph type="sldNum" idx="12"/>
          </p:nvPr>
        </p:nvSpPr>
        <p:spPr>
          <a:xfrm>
            <a:off x="8153400" y="6553200"/>
            <a:ext cx="381000" cy="247650"/>
          </a:xfrm>
          <a:prstGeom prst="rect">
            <a:avLst/>
          </a:prstGeom>
          <a:noFill/>
          <a:ln>
            <a:noFill/>
          </a:ln>
        </p:spPr>
        <p:txBody>
          <a:bodyPr spcFirstLastPara="1" wrap="square" lIns="91425" tIns="45700" rIns="91425" bIns="45700" anchor="b" anchorCtr="0">
            <a:spAutoFit/>
          </a:bodyPr>
          <a:lstStyle/>
          <a:p>
            <a:pPr marL="0" marR="0" lvl="0" indent="0" algn="r" rtl="0">
              <a:spcBef>
                <a:spcPts val="0"/>
              </a:spcBef>
              <a:spcAft>
                <a:spcPts val="0"/>
              </a:spcAft>
              <a:buNone/>
            </a:pPr>
            <a:fld id="{00000000-1234-1234-1234-123412341234}" type="slidenum">
              <a:rPr lang="en-US" sz="900">
                <a:solidFill>
                  <a:schemeClr val="dk1"/>
                </a:solidFill>
                <a:latin typeface="Calibri"/>
                <a:ea typeface="Calibri"/>
                <a:cs typeface="Calibri"/>
                <a:sym typeface="Calibri"/>
              </a:rPr>
              <a:t>3</a:t>
            </a:fld>
            <a:endParaRPr sz="900">
              <a:solidFill>
                <a:schemeClr val="dk1"/>
              </a:solidFill>
              <a:latin typeface="Calibri"/>
              <a:ea typeface="Calibri"/>
              <a:cs typeface="Calibri"/>
              <a:sym typeface="Calibri"/>
            </a:endParaRPr>
          </a:p>
        </p:txBody>
      </p:sp>
      <p:sp>
        <p:nvSpPr>
          <p:cNvPr id="92" name="Google Shape;92;p3"/>
          <p:cNvSpPr txBox="1">
            <a:spLocks noGrp="1"/>
          </p:cNvSpPr>
          <p:nvPr>
            <p:ph type="dt" idx="10"/>
          </p:nvPr>
        </p:nvSpPr>
        <p:spPr>
          <a:xfrm>
            <a:off x="838200" y="6553200"/>
            <a:ext cx="1676400" cy="2476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CS 1550, cs.pitt.edu (originaly modified by Ethan L. Miller and Scott A. Brandt)</a:t>
            </a:r>
            <a:endParaRPr/>
          </a:p>
        </p:txBody>
      </p:sp>
      <p:sp>
        <p:nvSpPr>
          <p:cNvPr id="93" name="Google Shape;93;p3"/>
          <p:cNvSpPr txBox="1">
            <a:spLocks noGrp="1"/>
          </p:cNvSpPr>
          <p:nvPr>
            <p:ph type="title"/>
          </p:nvPr>
        </p:nvSpPr>
        <p:spPr>
          <a:xfrm>
            <a:off x="604647" y="640207"/>
            <a:ext cx="10982705" cy="369332"/>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Memory hierarchy</a:t>
            </a:r>
            <a:endParaRPr/>
          </a:p>
        </p:txBody>
      </p:sp>
      <p:sp>
        <p:nvSpPr>
          <p:cNvPr id="94" name="Google Shape;94;p3"/>
          <p:cNvSpPr txBox="1">
            <a:spLocks noGrp="1"/>
          </p:cNvSpPr>
          <p:nvPr>
            <p:ph type="body" idx="1"/>
          </p:nvPr>
        </p:nvSpPr>
        <p:spPr>
          <a:xfrm>
            <a:off x="2660638" y="1270001"/>
            <a:ext cx="10630535" cy="350865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What is the memory hierarchy</a:t>
            </a:r>
            <a:r>
              <a:rPr lang="en-US" sz="2400"/>
              <a:t>?</a:t>
            </a:r>
            <a:endParaRPr/>
          </a:p>
          <a:p>
            <a:pPr marL="457200" lvl="1" indent="0" algn="l" rtl="0">
              <a:spcBef>
                <a:spcPts val="0"/>
              </a:spcBef>
              <a:spcAft>
                <a:spcPts val="0"/>
              </a:spcAft>
              <a:buNone/>
            </a:pPr>
            <a:r>
              <a:rPr lang="en-US" sz="2000"/>
              <a:t>Different levels of memory</a:t>
            </a:r>
            <a:endParaRPr/>
          </a:p>
          <a:p>
            <a:pPr marL="457200" lvl="1" indent="0" algn="l" rtl="0">
              <a:spcBef>
                <a:spcPts val="0"/>
              </a:spcBef>
              <a:spcAft>
                <a:spcPts val="0"/>
              </a:spcAft>
              <a:buNone/>
            </a:pPr>
            <a:r>
              <a:rPr lang="en-US" sz="2000"/>
              <a:t>Some are small &amp; fast</a:t>
            </a:r>
            <a:endParaRPr/>
          </a:p>
          <a:p>
            <a:pPr marL="457200" lvl="1" indent="0" algn="l" rtl="0">
              <a:spcBef>
                <a:spcPts val="0"/>
              </a:spcBef>
              <a:spcAft>
                <a:spcPts val="0"/>
              </a:spcAft>
              <a:buNone/>
            </a:pPr>
            <a:r>
              <a:rPr lang="en-US" sz="2000"/>
              <a:t>Others are large &amp; slow</a:t>
            </a:r>
            <a:endParaRPr/>
          </a:p>
          <a:p>
            <a:pPr marL="0" lvl="0" indent="0" algn="l" rtl="0">
              <a:spcBef>
                <a:spcPts val="0"/>
              </a:spcBef>
              <a:spcAft>
                <a:spcPts val="0"/>
              </a:spcAft>
              <a:buNone/>
            </a:pPr>
            <a:r>
              <a:rPr lang="en-US" sz="2400"/>
              <a:t>What levels are usually included?</a:t>
            </a:r>
            <a:endParaRPr/>
          </a:p>
          <a:p>
            <a:pPr marL="457200" lvl="1" indent="0" algn="l" rtl="0">
              <a:spcBef>
                <a:spcPts val="0"/>
              </a:spcBef>
              <a:spcAft>
                <a:spcPts val="0"/>
              </a:spcAft>
              <a:buNone/>
            </a:pPr>
            <a:r>
              <a:rPr lang="en-US" sz="2000"/>
              <a:t>Cache: small amount of fast, expensive memory</a:t>
            </a:r>
            <a:endParaRPr/>
          </a:p>
          <a:p>
            <a:pPr marL="914400" lvl="2" indent="0" algn="l" rtl="0">
              <a:spcBef>
                <a:spcPts val="0"/>
              </a:spcBef>
              <a:spcAft>
                <a:spcPts val="0"/>
              </a:spcAft>
              <a:buNone/>
            </a:pPr>
            <a:r>
              <a:rPr lang="en-US"/>
              <a:t>L1 (level 1) cache: usually on the CPU chip</a:t>
            </a:r>
            <a:endParaRPr/>
          </a:p>
          <a:p>
            <a:pPr marL="914400" lvl="2" indent="0" algn="l" rtl="0">
              <a:spcBef>
                <a:spcPts val="0"/>
              </a:spcBef>
              <a:spcAft>
                <a:spcPts val="0"/>
              </a:spcAft>
              <a:buNone/>
            </a:pPr>
            <a:r>
              <a:rPr lang="en-US"/>
              <a:t>L2 &amp; L3 cache: off-chip, made of SRAM</a:t>
            </a:r>
            <a:endParaRPr/>
          </a:p>
          <a:p>
            <a:pPr marL="457200" lvl="1" indent="0" algn="l" rtl="0">
              <a:spcBef>
                <a:spcPts val="0"/>
              </a:spcBef>
              <a:spcAft>
                <a:spcPts val="0"/>
              </a:spcAft>
              <a:buNone/>
            </a:pPr>
            <a:r>
              <a:rPr lang="en-US" sz="2000"/>
              <a:t>Main memory: medium-speed, medium price memory (DRAM)</a:t>
            </a:r>
            <a:endParaRPr/>
          </a:p>
          <a:p>
            <a:pPr marL="457200" lvl="1" indent="0" algn="l" rtl="0">
              <a:spcBef>
                <a:spcPts val="0"/>
              </a:spcBef>
              <a:spcAft>
                <a:spcPts val="0"/>
              </a:spcAft>
              <a:buNone/>
            </a:pPr>
            <a:r>
              <a:rPr lang="en-US" sz="2000"/>
              <a:t>Disk: many gigabytes of slow, cheap, non-volatile storage</a:t>
            </a:r>
            <a:endParaRPr/>
          </a:p>
          <a:p>
            <a:pPr marL="0" lvl="0" indent="0" algn="l" rtl="0">
              <a:spcBef>
                <a:spcPts val="0"/>
              </a:spcBef>
              <a:spcAft>
                <a:spcPts val="0"/>
              </a:spcAft>
              <a:buNone/>
            </a:pPr>
            <a:r>
              <a:rPr lang="en-US"/>
              <a:t>Memory manager handles the memory hierarchy</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aphicFrame>
        <p:nvGraphicFramePr>
          <p:cNvPr id="339" name="Google Shape;339;p30"/>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40" name="Google Shape;340;p30"/>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635" marR="0" lvl="0" indent="0" algn="ctr"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35" marR="0" lvl="0" indent="0" algn="ctr"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35" marR="0" lvl="0" indent="0" algn="ctr" rtl="0">
                        <a:lnSpc>
                          <a:spcPct val="100000"/>
                        </a:lnSpc>
                        <a:spcBef>
                          <a:spcPts val="0"/>
                        </a:spcBef>
                        <a:spcAft>
                          <a:spcPts val="0"/>
                        </a:spcAft>
                        <a:buNone/>
                      </a:pPr>
                      <a:r>
                        <a:rPr lang="en-US" sz="1800" b="1" u="none" strike="noStrike" cap="none">
                          <a:latin typeface="Arial"/>
                          <a:ea typeface="Arial"/>
                          <a:cs typeface="Arial"/>
                          <a:sym typeface="Arial"/>
                        </a:rPr>
                        <a:t>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330kb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41" name="Google Shape;341;p30"/>
          <p:cNvSpPr txBox="1"/>
          <p:nvPr/>
        </p:nvSpPr>
        <p:spPr>
          <a:xfrm>
            <a:off x="1841754" y="2624709"/>
            <a:ext cx="7277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First Fit</a:t>
            </a:r>
            <a:endParaRPr sz="1800">
              <a:solidFill>
                <a:schemeClr val="dk1"/>
              </a:solidFill>
              <a:latin typeface="Arial"/>
              <a:ea typeface="Arial"/>
              <a:cs typeface="Arial"/>
              <a:sym typeface="Arial"/>
            </a:endParaRPr>
          </a:p>
        </p:txBody>
      </p:sp>
      <p:sp>
        <p:nvSpPr>
          <p:cNvPr id="342" name="Google Shape;342;p30"/>
          <p:cNvSpPr/>
          <p:nvPr/>
        </p:nvSpPr>
        <p:spPr>
          <a:xfrm>
            <a:off x="2641092" y="1350263"/>
            <a:ext cx="2148205" cy="173990"/>
          </a:xfrm>
          <a:custGeom>
            <a:avLst/>
            <a:gdLst/>
            <a:ahLst/>
            <a:cxnLst/>
            <a:rect l="l" t="t" r="r" b="b"/>
            <a:pathLst>
              <a:path w="2148204" h="173990" extrusionOk="0">
                <a:moveTo>
                  <a:pt x="1974342" y="0"/>
                </a:moveTo>
                <a:lnTo>
                  <a:pt x="1974342" y="173736"/>
                </a:lnTo>
                <a:lnTo>
                  <a:pt x="2090166" y="115824"/>
                </a:lnTo>
                <a:lnTo>
                  <a:pt x="2003297" y="115824"/>
                </a:lnTo>
                <a:lnTo>
                  <a:pt x="2003297" y="57912"/>
                </a:lnTo>
                <a:lnTo>
                  <a:pt x="2090165" y="57912"/>
                </a:lnTo>
                <a:lnTo>
                  <a:pt x="1974342" y="0"/>
                </a:lnTo>
                <a:close/>
              </a:path>
              <a:path w="2148204" h="173990" extrusionOk="0">
                <a:moveTo>
                  <a:pt x="1974342" y="57912"/>
                </a:moveTo>
                <a:lnTo>
                  <a:pt x="0" y="57912"/>
                </a:lnTo>
                <a:lnTo>
                  <a:pt x="0" y="115824"/>
                </a:lnTo>
                <a:lnTo>
                  <a:pt x="1974342" y="115824"/>
                </a:lnTo>
                <a:lnTo>
                  <a:pt x="1974342" y="57912"/>
                </a:lnTo>
                <a:close/>
              </a:path>
              <a:path w="2148204" h="173990" extrusionOk="0">
                <a:moveTo>
                  <a:pt x="2090165" y="57912"/>
                </a:moveTo>
                <a:lnTo>
                  <a:pt x="2003297" y="57912"/>
                </a:lnTo>
                <a:lnTo>
                  <a:pt x="2003297" y="115824"/>
                </a:lnTo>
                <a:lnTo>
                  <a:pt x="2090166" y="115824"/>
                </a:lnTo>
                <a:lnTo>
                  <a:pt x="2148078" y="86868"/>
                </a:lnTo>
                <a:lnTo>
                  <a:pt x="2090165" y="57912"/>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30"/>
          <p:cNvSpPr txBox="1">
            <a:spLocks noGrp="1"/>
          </p:cNvSpPr>
          <p:nvPr>
            <p:ph type="title"/>
          </p:nvPr>
        </p:nvSpPr>
        <p:spPr>
          <a:xfrm>
            <a:off x="5179314" y="1104646"/>
            <a:ext cx="826135" cy="574040"/>
          </a:xfrm>
          <a:prstGeom prst="rect">
            <a:avLst/>
          </a:prstGeom>
          <a:noFill/>
          <a:ln>
            <a:noFill/>
          </a:ln>
        </p:spPr>
        <p:txBody>
          <a:bodyPr spcFirstLastPara="1" wrap="square" lIns="0" tIns="12700" rIns="0" bIns="0" anchor="t" anchorCtr="0">
            <a:spAutoFit/>
          </a:bodyPr>
          <a:lstStyle/>
          <a:p>
            <a:pPr marL="12700" marR="5080" lvl="0" indent="100329" algn="l" rtl="0">
              <a:lnSpc>
                <a:spcPct val="100000"/>
              </a:lnSpc>
              <a:spcBef>
                <a:spcPts val="0"/>
              </a:spcBef>
              <a:spcAft>
                <a:spcPts val="0"/>
              </a:spcAft>
              <a:buNone/>
            </a:pPr>
            <a:r>
              <a:rPr lang="en-US" sz="1800"/>
              <a:t>Can’t  loaded</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49" name="Google Shape;349;p31"/>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50" name="Google Shape;350;p31"/>
          <p:cNvSpPr/>
          <p:nvPr/>
        </p:nvSpPr>
        <p:spPr>
          <a:xfrm>
            <a:off x="3318890" y="2153030"/>
            <a:ext cx="8140700" cy="383540"/>
          </a:xfrm>
          <a:custGeom>
            <a:avLst/>
            <a:gdLst/>
            <a:ahLst/>
            <a:cxnLst/>
            <a:rect l="l" t="t" r="r" b="b"/>
            <a:pathLst>
              <a:path w="8140700" h="383539" extrusionOk="0">
                <a:moveTo>
                  <a:pt x="0" y="377190"/>
                </a:moveTo>
                <a:lnTo>
                  <a:pt x="8140700" y="377190"/>
                </a:lnTo>
              </a:path>
              <a:path w="8140700" h="383539" extrusionOk="0">
                <a:moveTo>
                  <a:pt x="6350" y="0"/>
                </a:moveTo>
                <a:lnTo>
                  <a:pt x="6350" y="383540"/>
                </a:lnTo>
              </a:path>
              <a:path w="8140700" h="383539" extrusionOk="0">
                <a:moveTo>
                  <a:pt x="8134350" y="0"/>
                </a:moveTo>
                <a:lnTo>
                  <a:pt x="8134350" y="383540"/>
                </a:lnTo>
              </a:path>
              <a:path w="8140700" h="383539" extrusionOk="0">
                <a:moveTo>
                  <a:pt x="0" y="6350"/>
                </a:moveTo>
                <a:lnTo>
                  <a:pt x="8140700" y="6350"/>
                </a:lnTo>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31"/>
          <p:cNvSpPr/>
          <p:nvPr/>
        </p:nvSpPr>
        <p:spPr>
          <a:xfrm>
            <a:off x="6570091" y="3271901"/>
            <a:ext cx="1638300" cy="0"/>
          </a:xfrm>
          <a:custGeom>
            <a:avLst/>
            <a:gdLst/>
            <a:ahLst/>
            <a:cxnLst/>
            <a:rect l="l" t="t" r="r" b="b"/>
            <a:pathLst>
              <a:path w="1638300" h="120000" extrusionOk="0">
                <a:moveTo>
                  <a:pt x="0" y="0"/>
                </a:moveTo>
                <a:lnTo>
                  <a:pt x="1638300" y="0"/>
                </a:lnTo>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52" name="Google Shape;352;p31"/>
          <p:cNvGraphicFramePr/>
          <p:nvPr/>
        </p:nvGraphicFramePr>
        <p:xfrm>
          <a:off x="3677792" y="2159380"/>
          <a:ext cx="7425050" cy="1112550"/>
        </p:xfrm>
        <a:graphic>
          <a:graphicData uri="http://schemas.openxmlformats.org/drawingml/2006/table">
            <a:tbl>
              <a:tblPr firstRow="1" bandRow="1">
                <a:noFill/>
                <a:tableStyleId>{98A51150-EFC0-4289-B137-24DF76FEC8C4}</a:tableStyleId>
              </a:tblPr>
              <a:tblGrid>
                <a:gridCol w="1273175"/>
                <a:gridCol w="1622425"/>
                <a:gridCol w="1631950"/>
                <a:gridCol w="1622425"/>
                <a:gridCol w="1275075"/>
              </a:tblGrid>
              <a:tr h="370850">
                <a:tc>
                  <a:txBody>
                    <a:bodyPr/>
                    <a:lstStyle/>
                    <a:p>
                      <a:pPr marL="127000"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R w="12700" cap="flat" cmpd="sng">
                      <a:solidFill>
                        <a:srgbClr val="000000"/>
                      </a:solidFill>
                      <a:prstDash val="solid"/>
                      <a:round/>
                      <a:headEnd type="none" w="sm" len="sm"/>
                      <a:tailEnd type="none" w="sm" len="sm"/>
                    </a:lnR>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tcPr>
                </a:tc>
              </a:tr>
              <a:tr h="370850">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tc>
              </a:tr>
              <a:tr h="370850">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tcPr>
                </a:tc>
                <a:tc>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tc>
              </a:tr>
            </a:tbl>
          </a:graphicData>
        </a:graphic>
      </p:graphicFrame>
      <p:sp>
        <p:nvSpPr>
          <p:cNvPr id="353" name="Google Shape;353;p31"/>
          <p:cNvSpPr txBox="1"/>
          <p:nvPr/>
        </p:nvSpPr>
        <p:spPr>
          <a:xfrm>
            <a:off x="1821942" y="2624709"/>
            <a:ext cx="768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Best Fit</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2"/>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59" name="Google Shape;359;p32"/>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60" name="Google Shape;360;p32"/>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rowSpan="2" hMerge="1">
                  <a:txBody>
                    <a:bodyPr/>
                    <a:lstStyle/>
                    <a:p>
                      <a:endParaRPr lang="en-US"/>
                    </a:p>
                  </a:txBody>
                  <a:tcPr/>
                </a:tc>
              </a:tr>
              <a:tr h="370850">
                <a:tc vMerge="1">
                  <a:txBody>
                    <a:bodyPr/>
                    <a:lstStyle/>
                    <a:p>
                      <a:endParaRPr lang="en-US"/>
                    </a:p>
                  </a:txBody>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130kb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r>
            </a:tbl>
          </a:graphicData>
        </a:graphic>
      </p:graphicFrame>
      <p:sp>
        <p:nvSpPr>
          <p:cNvPr id="361" name="Google Shape;361;p32"/>
          <p:cNvSpPr txBox="1"/>
          <p:nvPr/>
        </p:nvSpPr>
        <p:spPr>
          <a:xfrm>
            <a:off x="1821942" y="2624709"/>
            <a:ext cx="768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Best Fit</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67" name="Google Shape;367;p33"/>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68" name="Google Shape;368;p33"/>
          <p:cNvGraphicFramePr/>
          <p:nvPr/>
        </p:nvGraphicFramePr>
        <p:xfrm>
          <a:off x="3318890" y="2153030"/>
          <a:ext cx="8128000" cy="18542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4">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hMerge="1">
                  <a:txBody>
                    <a:bodyPr/>
                    <a:lstStyle/>
                    <a:p>
                      <a:endParaRPr lang="en-US"/>
                    </a:p>
                  </a:txBody>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3">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r>
            </a:tbl>
          </a:graphicData>
        </a:graphic>
      </p:graphicFrame>
      <p:sp>
        <p:nvSpPr>
          <p:cNvPr id="369" name="Google Shape;369;p33"/>
          <p:cNvSpPr txBox="1"/>
          <p:nvPr/>
        </p:nvSpPr>
        <p:spPr>
          <a:xfrm>
            <a:off x="1821942" y="2624709"/>
            <a:ext cx="768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Best Fit</a:t>
            </a:r>
            <a:endParaRPr sz="1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75" name="Google Shape;375;p34"/>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76" name="Google Shape;376;p34"/>
          <p:cNvGraphicFramePr/>
          <p:nvPr/>
        </p:nvGraphicFramePr>
        <p:xfrm>
          <a:off x="3318890" y="2153030"/>
          <a:ext cx="8128000" cy="18542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4">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3">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r>
              <a:tr h="370850">
                <a:tc vMerge="1">
                  <a:txBody>
                    <a:bodyPr/>
                    <a:lstStyle/>
                    <a:p>
                      <a:endParaRPr lang="en-US"/>
                    </a:p>
                  </a:txBody>
                  <a:tcPr/>
                </a:tc>
                <a:tc>
                  <a:txBody>
                    <a:bodyPr/>
                    <a:lstStyle/>
                    <a:p>
                      <a:pPr marL="1270" marR="0" lvl="0" indent="0" algn="ctr" rtl="0">
                        <a:lnSpc>
                          <a:spcPct val="100000"/>
                        </a:lnSpc>
                        <a:spcBef>
                          <a:spcPts val="0"/>
                        </a:spcBef>
                        <a:spcAft>
                          <a:spcPts val="0"/>
                        </a:spcAft>
                        <a:buNone/>
                      </a:pPr>
                      <a:r>
                        <a:rPr lang="en-US" sz="1800" b="1" u="none" strike="noStrike" cap="none">
                          <a:latin typeface="Arial"/>
                          <a:ea typeface="Arial"/>
                          <a:cs typeface="Arial"/>
                          <a:sym typeface="Arial"/>
                        </a:rPr>
                        <a:t>10kb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r>
            </a:tbl>
          </a:graphicData>
        </a:graphic>
      </p:graphicFrame>
      <p:sp>
        <p:nvSpPr>
          <p:cNvPr id="377" name="Google Shape;377;p34"/>
          <p:cNvSpPr txBox="1"/>
          <p:nvPr/>
        </p:nvSpPr>
        <p:spPr>
          <a:xfrm>
            <a:off x="1821942" y="2624709"/>
            <a:ext cx="7689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Best Fit</a:t>
            </a:r>
            <a:endParaRPr sz="1800">
              <a:solidFill>
                <a:schemeClr val="dk1"/>
              </a:solidFill>
              <a:latin typeface="Arial"/>
              <a:ea typeface="Arial"/>
              <a:cs typeface="Arial"/>
              <a:sym typeface="Arial"/>
            </a:endParaRPr>
          </a:p>
        </p:txBody>
      </p:sp>
      <p:sp>
        <p:nvSpPr>
          <p:cNvPr id="378" name="Google Shape;378;p34"/>
          <p:cNvSpPr txBox="1"/>
          <p:nvPr/>
        </p:nvSpPr>
        <p:spPr>
          <a:xfrm>
            <a:off x="8546338" y="3971035"/>
            <a:ext cx="1096010" cy="574675"/>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a:solidFill>
                  <a:srgbClr val="FF0000"/>
                </a:solidFill>
                <a:latin typeface="Arial"/>
                <a:ea typeface="Arial"/>
                <a:cs typeface="Arial"/>
                <a:sym typeface="Arial"/>
              </a:rPr>
              <a:t>All</a:t>
            </a:r>
            <a:endParaRPr sz="180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800" b="1">
                <a:solidFill>
                  <a:srgbClr val="FF0000"/>
                </a:solidFill>
                <a:latin typeface="Arial"/>
                <a:ea typeface="Arial"/>
                <a:cs typeface="Arial"/>
                <a:sym typeface="Arial"/>
              </a:rPr>
              <a:t>allocated</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5"/>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84" name="Google Shape;384;p35"/>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85" name="Google Shape;385;p35"/>
          <p:cNvGraphicFramePr/>
          <p:nvPr/>
        </p:nvGraphicFramePr>
        <p:xfrm>
          <a:off x="3318890" y="2153030"/>
          <a:ext cx="8128000" cy="3708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86" name="Google Shape;386;p35"/>
          <p:cNvSpPr txBox="1"/>
          <p:nvPr/>
        </p:nvSpPr>
        <p:spPr>
          <a:xfrm>
            <a:off x="1748408" y="2624709"/>
            <a:ext cx="9163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Worst Fit</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92" name="Google Shape;392;p36"/>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393" name="Google Shape;393;p36"/>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gridSpan="4">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394" name="Google Shape;394;p36"/>
          <p:cNvSpPr txBox="1"/>
          <p:nvPr/>
        </p:nvSpPr>
        <p:spPr>
          <a:xfrm>
            <a:off x="1748408" y="2624709"/>
            <a:ext cx="9163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Worst Fit</a:t>
            </a:r>
            <a:endParaRPr sz="18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p:nvPr/>
        </p:nvSpPr>
        <p:spPr>
          <a:xfrm>
            <a:off x="649223" y="0"/>
            <a:ext cx="45720" cy="6858000"/>
          </a:xfrm>
          <a:custGeom>
            <a:avLst/>
            <a:gdLst/>
            <a:ahLst/>
            <a:cxnLst/>
            <a:rect l="l" t="t" r="r" b="b"/>
            <a:pathLst>
              <a:path w="45720" h="6858000" extrusionOk="0">
                <a:moveTo>
                  <a:pt x="45720" y="0"/>
                </a:moveTo>
                <a:lnTo>
                  <a:pt x="0" y="0"/>
                </a:lnTo>
                <a:lnTo>
                  <a:pt x="0" y="6858000"/>
                </a:lnTo>
                <a:lnTo>
                  <a:pt x="45720" y="6858000"/>
                </a:lnTo>
                <a:lnTo>
                  <a:pt x="4572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400" name="Google Shape;400;p37"/>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401" name="Google Shape;401;p37"/>
          <p:cNvGraphicFramePr/>
          <p:nvPr/>
        </p:nvGraphicFramePr>
        <p:xfrm>
          <a:off x="3318890" y="2153030"/>
          <a:ext cx="8128000" cy="11125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vMerge="1">
                  <a:txBody>
                    <a:bodyPr/>
                    <a:lstStyle/>
                    <a:p>
                      <a:endParaRPr lang="en-US"/>
                    </a:p>
                  </a:txBody>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130kb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402" name="Google Shape;402;p37"/>
          <p:cNvSpPr txBox="1"/>
          <p:nvPr/>
        </p:nvSpPr>
        <p:spPr>
          <a:xfrm>
            <a:off x="1748408" y="2624709"/>
            <a:ext cx="9163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Worst Fit</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407" name="Google Shape;407;p38"/>
          <p:cNvGraphicFramePr/>
          <p:nvPr/>
        </p:nvGraphicFramePr>
        <p:xfrm>
          <a:off x="810806" y="154431"/>
          <a:ext cx="2017400" cy="1483400"/>
        </p:xfrm>
        <a:graphic>
          <a:graphicData uri="http://schemas.openxmlformats.org/drawingml/2006/table">
            <a:tbl>
              <a:tblPr firstRow="1" bandRow="1">
                <a:noFill/>
                <a:tableStyleId>{98A51150-EFC0-4289-B137-24DF76FEC8C4}</a:tableStyleId>
              </a:tblPr>
              <a:tblGrid>
                <a:gridCol w="2017400"/>
              </a:tblGrid>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a:txBody>
                    <a:bodyPr/>
                    <a:lstStyle/>
                    <a:p>
                      <a:pPr marL="673735" marR="0" lvl="0" indent="0" algn="l"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3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graphicFrame>
        <p:nvGraphicFramePr>
          <p:cNvPr id="408" name="Google Shape;408;p38"/>
          <p:cNvGraphicFramePr/>
          <p:nvPr/>
        </p:nvGraphicFramePr>
        <p:xfrm>
          <a:off x="3318890" y="2153030"/>
          <a:ext cx="8128000" cy="1854250"/>
        </p:xfrm>
        <a:graphic>
          <a:graphicData uri="http://schemas.openxmlformats.org/drawingml/2006/table">
            <a:tbl>
              <a:tblPr firstRow="1" bandRow="1">
                <a:noFill/>
                <a:tableStyleId>{98A51150-EFC0-4289-B137-24DF76FEC8C4}</a:tableStyleId>
              </a:tblPr>
              <a:tblGrid>
                <a:gridCol w="1625600"/>
                <a:gridCol w="1625600"/>
                <a:gridCol w="1625600"/>
                <a:gridCol w="1625600"/>
                <a:gridCol w="1625600"/>
              </a:tblGrid>
              <a:tr h="370850">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150kb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550kb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9425" marR="0" lvl="0" indent="0" algn="l" rtl="0">
                        <a:lnSpc>
                          <a:spcPct val="100000"/>
                        </a:lnSpc>
                        <a:spcBef>
                          <a:spcPts val="0"/>
                        </a:spcBef>
                        <a:spcAft>
                          <a:spcPts val="0"/>
                        </a:spcAft>
                        <a:buNone/>
                      </a:pPr>
                      <a:r>
                        <a:rPr lang="en-US" sz="1800" b="1" u="none" strike="noStrike" cap="none">
                          <a:latin typeface="Arial"/>
                          <a:ea typeface="Arial"/>
                          <a:cs typeface="Arial"/>
                          <a:sym typeface="Arial"/>
                        </a:rPr>
                        <a:t>250kb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80059" marR="0" lvl="0" indent="0" algn="l" rtl="0">
                        <a:lnSpc>
                          <a:spcPct val="100000"/>
                        </a:lnSpc>
                        <a:spcBef>
                          <a:spcPts val="0"/>
                        </a:spcBef>
                        <a:spcAft>
                          <a:spcPts val="0"/>
                        </a:spcAft>
                        <a:buNone/>
                      </a:pPr>
                      <a:r>
                        <a:rPr lang="en-US" sz="1800" b="1" u="none" strike="noStrike" cap="none">
                          <a:latin typeface="Arial"/>
                          <a:ea typeface="Arial"/>
                          <a:cs typeface="Arial"/>
                          <a:sym typeface="Arial"/>
                        </a:rPr>
                        <a:t>350kb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650kb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420kb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gridSpan="2">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220kb</a:t>
                      </a:r>
                      <a:endParaRPr sz="1800" u="none" strike="noStrike" cap="none">
                        <a:latin typeface="Arial"/>
                        <a:ea typeface="Arial"/>
                        <a:cs typeface="Arial"/>
                        <a:sym typeface="Arial"/>
                      </a:endParaRPr>
                    </a:p>
                  </a:txBody>
                  <a:tcPr marL="0" marR="0" marT="412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vMerge="1">
                  <a:txBody>
                    <a:bodyPr/>
                    <a:lstStyle/>
                    <a:p>
                      <a:endParaRPr lang="en-US"/>
                    </a:p>
                  </a:txBody>
                  <a:tcPr/>
                </a:tc>
                <a:tc>
                  <a:txBody>
                    <a:bodyPr/>
                    <a:lstStyle/>
                    <a:p>
                      <a:pPr marL="0" marR="470534" lvl="0" indent="0" algn="r" rtl="0">
                        <a:lnSpc>
                          <a:spcPct val="100000"/>
                        </a:lnSpc>
                        <a:spcBef>
                          <a:spcPts val="0"/>
                        </a:spcBef>
                        <a:spcAft>
                          <a:spcPts val="0"/>
                        </a:spcAft>
                        <a:buNone/>
                      </a:pPr>
                      <a:r>
                        <a:rPr lang="en-US" sz="1800" b="1" u="none" strike="noStrike" cap="none">
                          <a:latin typeface="Arial"/>
                          <a:ea typeface="Arial"/>
                          <a:cs typeface="Arial"/>
                          <a:sym typeface="Arial"/>
                        </a:rPr>
                        <a:t>130kb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tcPr>
                </a:tc>
                <a:tc gridSpan="2"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430kb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rowSpan="2" gridSpan="4">
                  <a:txBody>
                    <a:bodyPr/>
                    <a:lstStyle/>
                    <a:p>
                      <a:pPr marL="0" marR="0" lvl="0" indent="0" algn="l"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0" marR="0" marT="0" marB="0">
                    <a:lnR w="12700" cap="flat" cmpd="sng">
                      <a:solidFill>
                        <a:srgbClr val="000000"/>
                      </a:solidFill>
                      <a:prstDash val="solid"/>
                      <a:round/>
                      <a:headEnd type="none" w="sm" len="sm"/>
                      <a:tailEnd type="none" w="sm" len="sm"/>
                    </a:lnR>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120kb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08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469900" lvl="0" indent="0" algn="r" rtl="0">
                        <a:lnSpc>
                          <a:spcPct val="100000"/>
                        </a:lnSpc>
                        <a:spcBef>
                          <a:spcPts val="0"/>
                        </a:spcBef>
                        <a:spcAft>
                          <a:spcPts val="0"/>
                        </a:spcAft>
                        <a:buNone/>
                      </a:pPr>
                      <a:r>
                        <a:rPr lang="en-US" sz="1800" b="1" u="none" strike="noStrike" cap="none">
                          <a:latin typeface="Arial"/>
                          <a:ea typeface="Arial"/>
                          <a:cs typeface="Arial"/>
                          <a:sym typeface="Arial"/>
                        </a:rPr>
                        <a:t>310kb</a:t>
                      </a:r>
                      <a:endParaRPr sz="1800" u="none" strike="noStrike" cap="none">
                        <a:latin typeface="Arial"/>
                        <a:ea typeface="Arial"/>
                        <a:cs typeface="Arial"/>
                        <a:sym typeface="Arial"/>
                      </a:endParaRPr>
                    </a:p>
                  </a:txBody>
                  <a:tcPr marL="0" marR="0" marT="419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409" name="Google Shape;409;p38"/>
          <p:cNvSpPr txBox="1"/>
          <p:nvPr/>
        </p:nvSpPr>
        <p:spPr>
          <a:xfrm>
            <a:off x="1748408" y="2624709"/>
            <a:ext cx="9163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Arial"/>
                <a:ea typeface="Arial"/>
                <a:cs typeface="Arial"/>
                <a:sym typeface="Arial"/>
              </a:rPr>
              <a:t>Worst Fit</a:t>
            </a:r>
            <a:endParaRPr sz="1800">
              <a:solidFill>
                <a:schemeClr val="dk1"/>
              </a:solidFill>
              <a:latin typeface="Arial"/>
              <a:ea typeface="Arial"/>
              <a:cs typeface="Arial"/>
              <a:sym typeface="Arial"/>
            </a:endParaRPr>
          </a:p>
        </p:txBody>
      </p:sp>
      <p:sp>
        <p:nvSpPr>
          <p:cNvPr id="410" name="Google Shape;410;p38"/>
          <p:cNvSpPr/>
          <p:nvPr/>
        </p:nvSpPr>
        <p:spPr>
          <a:xfrm>
            <a:off x="2641092" y="1350263"/>
            <a:ext cx="2148205" cy="173990"/>
          </a:xfrm>
          <a:custGeom>
            <a:avLst/>
            <a:gdLst/>
            <a:ahLst/>
            <a:cxnLst/>
            <a:rect l="l" t="t" r="r" b="b"/>
            <a:pathLst>
              <a:path w="2148204" h="173990" extrusionOk="0">
                <a:moveTo>
                  <a:pt x="1974342" y="0"/>
                </a:moveTo>
                <a:lnTo>
                  <a:pt x="1974342" y="173736"/>
                </a:lnTo>
                <a:lnTo>
                  <a:pt x="2090166" y="115824"/>
                </a:lnTo>
                <a:lnTo>
                  <a:pt x="2003297" y="115824"/>
                </a:lnTo>
                <a:lnTo>
                  <a:pt x="2003297" y="57912"/>
                </a:lnTo>
                <a:lnTo>
                  <a:pt x="2090165" y="57912"/>
                </a:lnTo>
                <a:lnTo>
                  <a:pt x="1974342" y="0"/>
                </a:lnTo>
                <a:close/>
              </a:path>
              <a:path w="2148204" h="173990" extrusionOk="0">
                <a:moveTo>
                  <a:pt x="1974342" y="57912"/>
                </a:moveTo>
                <a:lnTo>
                  <a:pt x="0" y="57912"/>
                </a:lnTo>
                <a:lnTo>
                  <a:pt x="0" y="115824"/>
                </a:lnTo>
                <a:lnTo>
                  <a:pt x="1974342" y="115824"/>
                </a:lnTo>
                <a:lnTo>
                  <a:pt x="1974342" y="57912"/>
                </a:lnTo>
                <a:close/>
              </a:path>
              <a:path w="2148204" h="173990" extrusionOk="0">
                <a:moveTo>
                  <a:pt x="2090165" y="57912"/>
                </a:moveTo>
                <a:lnTo>
                  <a:pt x="2003297" y="57912"/>
                </a:lnTo>
                <a:lnTo>
                  <a:pt x="2003297" y="115824"/>
                </a:lnTo>
                <a:lnTo>
                  <a:pt x="2090166" y="115824"/>
                </a:lnTo>
                <a:lnTo>
                  <a:pt x="2148078" y="86868"/>
                </a:lnTo>
                <a:lnTo>
                  <a:pt x="2090165" y="57912"/>
                </a:lnTo>
                <a:close/>
              </a:path>
            </a:pathLst>
          </a:custGeom>
          <a:solidFill>
            <a:srgbClr val="5B9B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38"/>
          <p:cNvSpPr txBox="1">
            <a:spLocks noGrp="1"/>
          </p:cNvSpPr>
          <p:nvPr>
            <p:ph type="title"/>
          </p:nvPr>
        </p:nvSpPr>
        <p:spPr>
          <a:xfrm>
            <a:off x="5179314" y="1104646"/>
            <a:ext cx="826135" cy="574040"/>
          </a:xfrm>
          <a:prstGeom prst="rect">
            <a:avLst/>
          </a:prstGeom>
          <a:noFill/>
          <a:ln>
            <a:noFill/>
          </a:ln>
        </p:spPr>
        <p:txBody>
          <a:bodyPr spcFirstLastPara="1" wrap="square" lIns="0" tIns="12700" rIns="0" bIns="0" anchor="t" anchorCtr="0">
            <a:spAutoFit/>
          </a:bodyPr>
          <a:lstStyle/>
          <a:p>
            <a:pPr marL="12700" marR="5080" lvl="0" indent="100329" algn="l" rtl="0">
              <a:lnSpc>
                <a:spcPct val="100000"/>
              </a:lnSpc>
              <a:spcBef>
                <a:spcPts val="0"/>
              </a:spcBef>
              <a:spcAft>
                <a:spcPts val="0"/>
              </a:spcAft>
              <a:buNone/>
            </a:pPr>
            <a:r>
              <a:rPr lang="en-US" sz="1800"/>
              <a:t>Can’t  loaded</a:t>
            </a:r>
            <a:endParaRPr sz="1800"/>
          </a:p>
        </p:txBody>
      </p:sp>
      <p:sp>
        <p:nvSpPr>
          <p:cNvPr id="412" name="Google Shape;412;p38"/>
          <p:cNvSpPr txBox="1"/>
          <p:nvPr/>
        </p:nvSpPr>
        <p:spPr>
          <a:xfrm>
            <a:off x="1214119" y="4929378"/>
            <a:ext cx="4826635" cy="289823"/>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800" b="1">
                <a:solidFill>
                  <a:schemeClr val="dk1"/>
                </a:solidFill>
                <a:latin typeface="Arial"/>
                <a:ea typeface="Arial"/>
                <a:cs typeface="Arial"/>
                <a:sym typeface="Arial"/>
              </a:rPr>
              <a:t>Most efficient use of memory is </a:t>
            </a:r>
            <a:r>
              <a:rPr lang="en-US" sz="1800" b="1">
                <a:solidFill>
                  <a:srgbClr val="FF0000"/>
                </a:solidFill>
                <a:latin typeface="Arial"/>
                <a:ea typeface="Arial"/>
                <a:cs typeface="Arial"/>
                <a:sym typeface="Arial"/>
              </a:rPr>
              <a:t>BEST FIT</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body" idx="1"/>
          </p:nvPr>
        </p:nvSpPr>
        <p:spPr>
          <a:xfrm>
            <a:off x="1219200" y="1270000"/>
            <a:ext cx="10547972" cy="276998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b="0" i="0">
                <a:solidFill>
                  <a:srgbClr val="303030"/>
                </a:solidFill>
                <a:latin typeface="Arimo"/>
                <a:ea typeface="Arimo"/>
                <a:cs typeface="Arimo"/>
                <a:sym typeface="Arimo"/>
              </a:rPr>
              <a:t>Consider six memory partitions of size 200 KB, 400 KB, 600 KB, 500 KB, 300 KB and 250 KB. These partitions need to be allocated to four processes of sizes 357 KB, 210 KB, 468 KB and 491 KB in that order.</a:t>
            </a:r>
            <a:endParaRPr/>
          </a:p>
          <a:p>
            <a:pPr marL="0" lvl="0" indent="0" algn="l" rtl="0">
              <a:spcBef>
                <a:spcPts val="0"/>
              </a:spcBef>
              <a:spcAft>
                <a:spcPts val="0"/>
              </a:spcAft>
              <a:buNone/>
            </a:pPr>
            <a:r>
              <a:rPr lang="en-US" b="0" i="0">
                <a:solidFill>
                  <a:srgbClr val="303030"/>
                </a:solidFill>
                <a:latin typeface="Arimo"/>
                <a:ea typeface="Arimo"/>
                <a:cs typeface="Arimo"/>
                <a:sym typeface="Arimo"/>
              </a:rPr>
              <a:t>Perform the allocation of processes using-</a:t>
            </a:r>
            <a:endParaRPr/>
          </a:p>
          <a:p>
            <a:pPr marL="0" lvl="0" indent="-114300" algn="l" rtl="0">
              <a:spcBef>
                <a:spcPts val="0"/>
              </a:spcBef>
              <a:spcAft>
                <a:spcPts val="0"/>
              </a:spcAft>
              <a:buClr>
                <a:srgbClr val="303030"/>
              </a:buClr>
              <a:buSzPts val="1800"/>
              <a:buFont typeface="Calibri"/>
              <a:buAutoNum type="arabicPeriod"/>
            </a:pPr>
            <a:r>
              <a:rPr lang="en-US" b="0" i="0">
                <a:solidFill>
                  <a:srgbClr val="303030"/>
                </a:solidFill>
                <a:latin typeface="Arimo"/>
                <a:ea typeface="Arimo"/>
                <a:cs typeface="Arimo"/>
                <a:sym typeface="Arimo"/>
              </a:rPr>
              <a:t>First Fit Algorithm</a:t>
            </a:r>
            <a:endParaRPr/>
          </a:p>
          <a:p>
            <a:pPr marL="0" lvl="0" indent="-114300" algn="l" rtl="0">
              <a:spcBef>
                <a:spcPts val="0"/>
              </a:spcBef>
              <a:spcAft>
                <a:spcPts val="0"/>
              </a:spcAft>
              <a:buClr>
                <a:srgbClr val="303030"/>
              </a:buClr>
              <a:buSzPts val="1800"/>
              <a:buFont typeface="Calibri"/>
              <a:buAutoNum type="arabicPeriod"/>
            </a:pPr>
            <a:r>
              <a:rPr lang="en-US" b="0" i="0">
                <a:solidFill>
                  <a:srgbClr val="303030"/>
                </a:solidFill>
                <a:latin typeface="Arimo"/>
                <a:ea typeface="Arimo"/>
                <a:cs typeface="Arimo"/>
                <a:sym typeface="Arimo"/>
              </a:rPr>
              <a:t>Best Fit Algorithm</a:t>
            </a:r>
            <a:endParaRPr/>
          </a:p>
          <a:p>
            <a:pPr marL="0" lvl="0" indent="-114300" algn="l" rtl="0">
              <a:spcBef>
                <a:spcPts val="0"/>
              </a:spcBef>
              <a:spcAft>
                <a:spcPts val="0"/>
              </a:spcAft>
              <a:buClr>
                <a:srgbClr val="303030"/>
              </a:buClr>
              <a:buSzPts val="1800"/>
              <a:buFont typeface="Calibri"/>
              <a:buAutoNum type="arabicPeriod"/>
            </a:pPr>
            <a:r>
              <a:rPr lang="en-US" b="0" i="0">
                <a:solidFill>
                  <a:srgbClr val="303030"/>
                </a:solidFill>
                <a:latin typeface="Arimo"/>
                <a:ea typeface="Arimo"/>
                <a:cs typeface="Arimo"/>
                <a:sym typeface="Arimo"/>
              </a:rPr>
              <a:t>Worst Fit Algorithm</a:t>
            </a:r>
            <a:endParaRPr/>
          </a:p>
          <a:p>
            <a:pPr marL="0" lvl="0" indent="0" algn="l" rtl="0">
              <a:spcBef>
                <a:spcPts val="0"/>
              </a:spcBef>
              <a:spcAft>
                <a:spcPts val="0"/>
              </a:spcAft>
              <a:buClr>
                <a:schemeClr val="dk1"/>
              </a:buClr>
              <a:buSzPts val="1800"/>
              <a:buFont typeface="Calibri"/>
              <a:buNone/>
            </a:pPr>
            <a:endParaRPr>
              <a:solidFill>
                <a:srgbClr val="303030"/>
              </a:solidFill>
              <a:latin typeface="Arimo"/>
              <a:ea typeface="Arimo"/>
              <a:cs typeface="Arimo"/>
              <a:sym typeface="Arimo"/>
            </a:endParaRPr>
          </a:p>
          <a:p>
            <a:pPr marL="0" lvl="0" indent="0" algn="l" rtl="0">
              <a:spcBef>
                <a:spcPts val="0"/>
              </a:spcBef>
              <a:spcAft>
                <a:spcPts val="0"/>
              </a:spcAft>
              <a:buClr>
                <a:schemeClr val="dk1"/>
              </a:buClr>
              <a:buSzPts val="1800"/>
              <a:buFont typeface="Calibri"/>
              <a:buNone/>
            </a:pPr>
            <a:endParaRPr b="0" i="0">
              <a:solidFill>
                <a:srgbClr val="303030"/>
              </a:solidFill>
              <a:latin typeface="Arimo"/>
              <a:ea typeface="Arimo"/>
              <a:cs typeface="Arimo"/>
              <a:sym typeface="Arimo"/>
            </a:endParaRPr>
          </a:p>
          <a:p>
            <a:pPr marL="0" lvl="0" indent="0" algn="l" rtl="0">
              <a:spcBef>
                <a:spcPts val="0"/>
              </a:spcBef>
              <a:spcAft>
                <a:spcPts val="0"/>
              </a:spcAft>
              <a:buNone/>
            </a:pPr>
            <a:r>
              <a:rPr lang="en-US" u="sng">
                <a:solidFill>
                  <a:schemeClr val="hlink"/>
                </a:solidFill>
                <a:hlinkClick r:id="rId3"/>
              </a:rPr>
              <a:t>https://www.gatevidyalay.com/tag/memory-management-in-os/</a:t>
            </a:r>
            <a:endParaRPr b="0" i="0">
              <a:solidFill>
                <a:srgbClr val="303030"/>
              </a:solidFill>
              <a:latin typeface="Arimo"/>
              <a:ea typeface="Arimo"/>
              <a:cs typeface="Arimo"/>
              <a:sym typeface="Arimo"/>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99" name="Google Shape;99;p4"/>
          <p:cNvGrpSpPr/>
          <p:nvPr/>
        </p:nvGrpSpPr>
        <p:grpSpPr>
          <a:xfrm>
            <a:off x="640080" y="0"/>
            <a:ext cx="11551919" cy="6858254"/>
            <a:chOff x="640080" y="0"/>
            <a:chExt cx="11551919" cy="6858254"/>
          </a:xfrm>
        </p:grpSpPr>
        <p:sp>
          <p:nvSpPr>
            <p:cNvPr id="100" name="Google Shape;100;p4"/>
            <p:cNvSpPr/>
            <p:nvPr/>
          </p:nvSpPr>
          <p:spPr>
            <a:xfrm>
              <a:off x="640080" y="0"/>
              <a:ext cx="1155191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4"/>
            <p:cNvSpPr/>
            <p:nvPr/>
          </p:nvSpPr>
          <p:spPr>
            <a:xfrm>
              <a:off x="640080" y="6295644"/>
              <a:ext cx="11538585" cy="562610"/>
            </a:xfrm>
            <a:custGeom>
              <a:avLst/>
              <a:gdLst/>
              <a:ahLst/>
              <a:cxnLst/>
              <a:rect l="l" t="t" r="r" b="b"/>
              <a:pathLst>
                <a:path w="11538585" h="562609" extrusionOk="0">
                  <a:moveTo>
                    <a:pt x="979932" y="0"/>
                  </a:moveTo>
                  <a:lnTo>
                    <a:pt x="0" y="0"/>
                  </a:lnTo>
                  <a:lnTo>
                    <a:pt x="0" y="562356"/>
                  </a:lnTo>
                  <a:lnTo>
                    <a:pt x="979932" y="562356"/>
                  </a:lnTo>
                  <a:lnTo>
                    <a:pt x="979932" y="0"/>
                  </a:lnTo>
                  <a:close/>
                </a:path>
                <a:path w="11538585" h="562609" extrusionOk="0">
                  <a:moveTo>
                    <a:pt x="11538204" y="0"/>
                  </a:moveTo>
                  <a:lnTo>
                    <a:pt x="10829544" y="0"/>
                  </a:lnTo>
                  <a:lnTo>
                    <a:pt x="10829544" y="562356"/>
                  </a:lnTo>
                  <a:lnTo>
                    <a:pt x="11538204" y="562356"/>
                  </a:lnTo>
                  <a:lnTo>
                    <a:pt x="11538204"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0"/>
          <p:cNvPicPr preferRelativeResize="0"/>
          <p:nvPr/>
        </p:nvPicPr>
        <p:blipFill rotWithShape="1">
          <a:blip r:embed="rId3">
            <a:alphaModFix/>
          </a:blip>
          <a:srcRect/>
          <a:stretch/>
        </p:blipFill>
        <p:spPr>
          <a:xfrm>
            <a:off x="1600200" y="782570"/>
            <a:ext cx="8686799" cy="53232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a:stretch/>
        </p:blipFill>
        <p:spPr>
          <a:xfrm>
            <a:off x="1219200" y="381000"/>
            <a:ext cx="10515600" cy="5867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p5"/>
          <p:cNvGrpSpPr/>
          <p:nvPr/>
        </p:nvGrpSpPr>
        <p:grpSpPr>
          <a:xfrm>
            <a:off x="0" y="0"/>
            <a:ext cx="12192000" cy="6858380"/>
            <a:chOff x="0" y="0"/>
            <a:chExt cx="12192000" cy="6858380"/>
          </a:xfrm>
        </p:grpSpPr>
        <p:sp>
          <p:nvSpPr>
            <p:cNvPr id="107" name="Google Shape;107;p5"/>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5"/>
            <p:cNvSpPr/>
            <p:nvPr/>
          </p:nvSpPr>
          <p:spPr>
            <a:xfrm>
              <a:off x="0" y="1392935"/>
              <a:ext cx="12192000" cy="5465445"/>
            </a:xfrm>
            <a:custGeom>
              <a:avLst/>
              <a:gdLst/>
              <a:ahLst/>
              <a:cxnLst/>
              <a:rect l="l" t="t" r="r" b="b"/>
              <a:pathLst>
                <a:path w="12192000" h="5465445" extrusionOk="0">
                  <a:moveTo>
                    <a:pt x="790956" y="5288280"/>
                  </a:moveTo>
                  <a:lnTo>
                    <a:pt x="0" y="5288280"/>
                  </a:lnTo>
                  <a:lnTo>
                    <a:pt x="0" y="5465064"/>
                  </a:lnTo>
                  <a:lnTo>
                    <a:pt x="790956" y="5465064"/>
                  </a:lnTo>
                  <a:lnTo>
                    <a:pt x="790956" y="5288280"/>
                  </a:lnTo>
                  <a:close/>
                </a:path>
                <a:path w="12192000" h="5465445" extrusionOk="0">
                  <a:moveTo>
                    <a:pt x="9927336" y="0"/>
                  </a:moveTo>
                  <a:lnTo>
                    <a:pt x="9332976" y="0"/>
                  </a:lnTo>
                  <a:lnTo>
                    <a:pt x="9332976" y="667512"/>
                  </a:lnTo>
                  <a:lnTo>
                    <a:pt x="9927336" y="667512"/>
                  </a:lnTo>
                  <a:lnTo>
                    <a:pt x="9927336" y="0"/>
                  </a:lnTo>
                  <a:close/>
                </a:path>
                <a:path w="12192000" h="5465445" extrusionOk="0">
                  <a:moveTo>
                    <a:pt x="12191987" y="5256276"/>
                  </a:moveTo>
                  <a:lnTo>
                    <a:pt x="11414760" y="5256276"/>
                  </a:lnTo>
                  <a:lnTo>
                    <a:pt x="11414760" y="5465064"/>
                  </a:lnTo>
                  <a:lnTo>
                    <a:pt x="12191987" y="5465064"/>
                  </a:lnTo>
                  <a:lnTo>
                    <a:pt x="12191987" y="5256276"/>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6"/>
          <p:cNvGrpSpPr/>
          <p:nvPr/>
        </p:nvGrpSpPr>
        <p:grpSpPr>
          <a:xfrm>
            <a:off x="0" y="0"/>
            <a:ext cx="12192000" cy="6858508"/>
            <a:chOff x="0" y="0"/>
            <a:chExt cx="12192000" cy="6858508"/>
          </a:xfrm>
        </p:grpSpPr>
        <p:sp>
          <p:nvSpPr>
            <p:cNvPr id="114" name="Google Shape;114;p6"/>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6"/>
            <p:cNvSpPr/>
            <p:nvPr/>
          </p:nvSpPr>
          <p:spPr>
            <a:xfrm>
              <a:off x="0" y="6190488"/>
              <a:ext cx="12192000" cy="668020"/>
            </a:xfrm>
            <a:custGeom>
              <a:avLst/>
              <a:gdLst/>
              <a:ahLst/>
              <a:cxnLst/>
              <a:rect l="l" t="t" r="r" b="b"/>
              <a:pathLst>
                <a:path w="12192000" h="668020" extrusionOk="0">
                  <a:moveTo>
                    <a:pt x="792480" y="464820"/>
                  </a:moveTo>
                  <a:lnTo>
                    <a:pt x="0" y="464820"/>
                  </a:lnTo>
                  <a:lnTo>
                    <a:pt x="0" y="667512"/>
                  </a:lnTo>
                  <a:lnTo>
                    <a:pt x="792480" y="667512"/>
                  </a:lnTo>
                  <a:lnTo>
                    <a:pt x="792480" y="464820"/>
                  </a:lnTo>
                  <a:close/>
                </a:path>
                <a:path w="12192000" h="668020" extrusionOk="0">
                  <a:moveTo>
                    <a:pt x="9942576" y="0"/>
                  </a:moveTo>
                  <a:lnTo>
                    <a:pt x="9346692" y="0"/>
                  </a:lnTo>
                  <a:lnTo>
                    <a:pt x="9346692" y="667512"/>
                  </a:lnTo>
                  <a:lnTo>
                    <a:pt x="9942576" y="667512"/>
                  </a:lnTo>
                  <a:lnTo>
                    <a:pt x="9942576" y="0"/>
                  </a:lnTo>
                  <a:close/>
                </a:path>
                <a:path w="12192000" h="668020" extrusionOk="0">
                  <a:moveTo>
                    <a:pt x="12192000" y="464820"/>
                  </a:moveTo>
                  <a:lnTo>
                    <a:pt x="11381232" y="464820"/>
                  </a:lnTo>
                  <a:lnTo>
                    <a:pt x="11381232" y="667512"/>
                  </a:lnTo>
                  <a:lnTo>
                    <a:pt x="12192000" y="667512"/>
                  </a:lnTo>
                  <a:lnTo>
                    <a:pt x="12192000" y="464820"/>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grpSp>
        <p:nvGrpSpPr>
          <p:cNvPr id="120" name="Google Shape;120;p7"/>
          <p:cNvGrpSpPr/>
          <p:nvPr/>
        </p:nvGrpSpPr>
        <p:grpSpPr>
          <a:xfrm>
            <a:off x="0" y="0"/>
            <a:ext cx="12192000" cy="6858253"/>
            <a:chOff x="0" y="0"/>
            <a:chExt cx="12192000" cy="6858253"/>
          </a:xfrm>
        </p:grpSpPr>
        <p:sp>
          <p:nvSpPr>
            <p:cNvPr id="121" name="Google Shape;121;p7"/>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7"/>
            <p:cNvSpPr/>
            <p:nvPr/>
          </p:nvSpPr>
          <p:spPr>
            <a:xfrm>
              <a:off x="0" y="3095243"/>
              <a:ext cx="12192000" cy="3763010"/>
            </a:xfrm>
            <a:custGeom>
              <a:avLst/>
              <a:gdLst/>
              <a:ahLst/>
              <a:cxnLst/>
              <a:rect l="l" t="t" r="r" b="b"/>
              <a:pathLst>
                <a:path w="12192000" h="3763009" extrusionOk="0">
                  <a:moveTo>
                    <a:pt x="792480" y="3560064"/>
                  </a:moveTo>
                  <a:lnTo>
                    <a:pt x="0" y="3560064"/>
                  </a:lnTo>
                  <a:lnTo>
                    <a:pt x="0" y="3762756"/>
                  </a:lnTo>
                  <a:lnTo>
                    <a:pt x="792480" y="3762756"/>
                  </a:lnTo>
                  <a:lnTo>
                    <a:pt x="792480" y="3560064"/>
                  </a:lnTo>
                  <a:close/>
                </a:path>
                <a:path w="12192000" h="3763009" extrusionOk="0">
                  <a:moveTo>
                    <a:pt x="2859024" y="0"/>
                  </a:moveTo>
                  <a:lnTo>
                    <a:pt x="2264664" y="0"/>
                  </a:lnTo>
                  <a:lnTo>
                    <a:pt x="2264664" y="667512"/>
                  </a:lnTo>
                  <a:lnTo>
                    <a:pt x="2859024" y="667512"/>
                  </a:lnTo>
                  <a:lnTo>
                    <a:pt x="2859024" y="0"/>
                  </a:lnTo>
                  <a:close/>
                </a:path>
                <a:path w="12192000" h="3763009" extrusionOk="0">
                  <a:moveTo>
                    <a:pt x="12192000" y="3560064"/>
                  </a:moveTo>
                  <a:lnTo>
                    <a:pt x="11399520" y="3560064"/>
                  </a:lnTo>
                  <a:lnTo>
                    <a:pt x="11399520" y="3762756"/>
                  </a:lnTo>
                  <a:lnTo>
                    <a:pt x="12192000" y="3762756"/>
                  </a:lnTo>
                  <a:lnTo>
                    <a:pt x="12192000" y="3560064"/>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Google Shape;127;p8"/>
          <p:cNvGrpSpPr/>
          <p:nvPr/>
        </p:nvGrpSpPr>
        <p:grpSpPr>
          <a:xfrm>
            <a:off x="0" y="0"/>
            <a:ext cx="12192000" cy="6858506"/>
            <a:chOff x="0" y="0"/>
            <a:chExt cx="12192000" cy="6858506"/>
          </a:xfrm>
        </p:grpSpPr>
        <p:sp>
          <p:nvSpPr>
            <p:cNvPr id="128" name="Google Shape;128;p8"/>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8"/>
            <p:cNvSpPr/>
            <p:nvPr/>
          </p:nvSpPr>
          <p:spPr>
            <a:xfrm>
              <a:off x="0" y="5039867"/>
              <a:ext cx="12192000" cy="1818639"/>
            </a:xfrm>
            <a:custGeom>
              <a:avLst/>
              <a:gdLst/>
              <a:ahLst/>
              <a:cxnLst/>
              <a:rect l="l" t="t" r="r" b="b"/>
              <a:pathLst>
                <a:path w="12192000" h="1818640" extrusionOk="0">
                  <a:moveTo>
                    <a:pt x="792480" y="1615440"/>
                  </a:moveTo>
                  <a:lnTo>
                    <a:pt x="0" y="1615440"/>
                  </a:lnTo>
                  <a:lnTo>
                    <a:pt x="0" y="1818132"/>
                  </a:lnTo>
                  <a:lnTo>
                    <a:pt x="792480" y="1818132"/>
                  </a:lnTo>
                  <a:lnTo>
                    <a:pt x="792480" y="1615440"/>
                  </a:lnTo>
                  <a:close/>
                </a:path>
                <a:path w="12192000" h="1818640" extrusionOk="0">
                  <a:moveTo>
                    <a:pt x="9550908" y="0"/>
                  </a:moveTo>
                  <a:lnTo>
                    <a:pt x="8955024" y="0"/>
                  </a:lnTo>
                  <a:lnTo>
                    <a:pt x="8955024" y="667512"/>
                  </a:lnTo>
                  <a:lnTo>
                    <a:pt x="9550908" y="667512"/>
                  </a:lnTo>
                  <a:lnTo>
                    <a:pt x="9550908" y="0"/>
                  </a:lnTo>
                  <a:close/>
                </a:path>
                <a:path w="12192000" h="1818640" extrusionOk="0">
                  <a:moveTo>
                    <a:pt x="12192000" y="1615440"/>
                  </a:moveTo>
                  <a:lnTo>
                    <a:pt x="11399520" y="1615440"/>
                  </a:lnTo>
                  <a:lnTo>
                    <a:pt x="11399520" y="1818132"/>
                  </a:lnTo>
                  <a:lnTo>
                    <a:pt x="12192000" y="1818132"/>
                  </a:lnTo>
                  <a:lnTo>
                    <a:pt x="12192000" y="1615440"/>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9"/>
          <p:cNvGrpSpPr/>
          <p:nvPr/>
        </p:nvGrpSpPr>
        <p:grpSpPr>
          <a:xfrm>
            <a:off x="0" y="0"/>
            <a:ext cx="12192000" cy="6858507"/>
            <a:chOff x="0" y="0"/>
            <a:chExt cx="12192000" cy="6858507"/>
          </a:xfrm>
        </p:grpSpPr>
        <p:sp>
          <p:nvSpPr>
            <p:cNvPr id="135" name="Google Shape;135;p9"/>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9"/>
            <p:cNvSpPr/>
            <p:nvPr/>
          </p:nvSpPr>
          <p:spPr>
            <a:xfrm>
              <a:off x="0" y="6655307"/>
              <a:ext cx="12192000" cy="203200"/>
            </a:xfrm>
            <a:custGeom>
              <a:avLst/>
              <a:gdLst/>
              <a:ahLst/>
              <a:cxnLst/>
              <a:rect l="l" t="t" r="r" b="b"/>
              <a:pathLst>
                <a:path w="12192000" h="203200" extrusionOk="0">
                  <a:moveTo>
                    <a:pt x="792480" y="0"/>
                  </a:moveTo>
                  <a:lnTo>
                    <a:pt x="0" y="0"/>
                  </a:lnTo>
                  <a:lnTo>
                    <a:pt x="0" y="202692"/>
                  </a:lnTo>
                  <a:lnTo>
                    <a:pt x="792480" y="202692"/>
                  </a:lnTo>
                  <a:lnTo>
                    <a:pt x="792480" y="0"/>
                  </a:lnTo>
                  <a:close/>
                </a:path>
                <a:path w="12192000" h="203200" extrusionOk="0">
                  <a:moveTo>
                    <a:pt x="12192000" y="0"/>
                  </a:moveTo>
                  <a:lnTo>
                    <a:pt x="11381232" y="0"/>
                  </a:lnTo>
                  <a:lnTo>
                    <a:pt x="11381232" y="202692"/>
                  </a:lnTo>
                  <a:lnTo>
                    <a:pt x="12192000" y="202692"/>
                  </a:lnTo>
                  <a:lnTo>
                    <a:pt x="12192000" y="0"/>
                  </a:lnTo>
                  <a:close/>
                </a:path>
              </a:pathLst>
            </a:custGeom>
            <a:solidFill>
              <a:srgbClr val="FBFCF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1292</Words>
  <Application>Microsoft Office PowerPoint</Application>
  <PresentationFormat>Widescreen</PresentationFormat>
  <Paragraphs>340</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Arimo</vt:lpstr>
      <vt:lpstr>Calibri</vt:lpstr>
      <vt:lpstr>Noto Sans Symbols</vt:lpstr>
      <vt:lpstr>Times New Roman</vt:lpstr>
      <vt:lpstr>Arial</vt:lpstr>
      <vt:lpstr>Office Theme</vt:lpstr>
      <vt:lpstr>MEMORY MANAGEMENT</vt:lpstr>
      <vt:lpstr>In an ideal world…</vt:lpstr>
      <vt:lpstr>Memory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 and Limit Registers</vt:lpstr>
      <vt:lpstr>Hardware Address Protection</vt:lpstr>
      <vt:lpstr>Contiguous Allocation</vt:lpstr>
      <vt:lpstr>PowerPoint Presentation</vt:lpstr>
      <vt:lpstr>PowerPoint Presentation</vt:lpstr>
      <vt:lpstr>PowerPoint Presentation</vt:lpstr>
      <vt:lpstr>Multiple-partition allocation</vt:lpstr>
      <vt:lpstr>Dynamic Storage-Allocation Problem</vt:lpstr>
      <vt:lpstr>Fragmentation</vt:lpstr>
      <vt:lpstr>Fragmentation (Cont.)</vt:lpstr>
      <vt:lpstr>Various partition allocation schemes</vt:lpstr>
      <vt:lpstr>PowerPoint Presentation</vt:lpstr>
      <vt:lpstr>PowerPoint Presentation</vt:lpstr>
      <vt:lpstr>PowerPoint Presentation</vt:lpstr>
      <vt:lpstr>PowerPoint Presentation</vt:lpstr>
      <vt:lpstr>Exercise on Allocation Strategy</vt:lpstr>
      <vt:lpstr>PowerPoint Presentation</vt:lpstr>
      <vt:lpstr>PowerPoint Presentation</vt:lpstr>
      <vt:lpstr>Can’t  loaded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Can’t  loaded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MANAGEMENT</dc:title>
  <dc:creator>Elsa Joel</dc:creator>
  <cp:lastModifiedBy>Mr. K. Karthik</cp:lastModifiedBy>
  <cp:revision>2</cp:revision>
  <dcterms:created xsi:type="dcterms:W3CDTF">2020-08-25T13:24:40Z</dcterms:created>
  <dcterms:modified xsi:type="dcterms:W3CDTF">2022-11-05T06:44:02Z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2017-10-15T00:00:00Z</vt:filetime>
  </property>
  <property fmtid="{D5CDD505-2E9C-101B-9397-08002B2CF9AE}" pid="3" name="Creator">
    <vt:lpwstr>Microsoft® PowerPoint® 2016</vt:lpwstr>
  </property>
  <property fmtid="{D5CDD505-2E9C-101B-9397-08002B2CF9AE}" pid="4" name="LastSaved">
    <vt:filetime>2020-08-25T00:00:00Z</vt:filetime>
  </property>
</Properties>
</file>